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67" r:id="rId2"/>
    <p:sldId id="266" r:id="rId3"/>
    <p:sldId id="257" r:id="rId4"/>
    <p:sldId id="258" r:id="rId5"/>
    <p:sldId id="259" r:id="rId6"/>
    <p:sldId id="260" r:id="rId7"/>
    <p:sldId id="261" r:id="rId8"/>
    <p:sldId id="262" r:id="rId9"/>
    <p:sldId id="263" r:id="rId10"/>
    <p:sldId id="264" r:id="rId11"/>
  </p:sldIdLst>
  <p:sldSz cx="14630400" cy="8229600"/>
  <p:notesSz cx="8229600" cy="14630400"/>
  <p:embeddedFontLst>
    <p:embeddedFont>
      <p:font typeface="DM Sans Medium" panose="020F0502020204030204" pitchFamily="34" charset="0"/>
      <p:regular r:id="rId13"/>
      <p:italic r:id="rId14"/>
    </p:embeddedFont>
    <p:embeddedFont>
      <p:font typeface="Inter" panose="02000503000000020004" pitchFamily="2"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97"/>
    <p:restoredTop sz="94610"/>
  </p:normalViewPr>
  <p:slideViewPr>
    <p:cSldViewPr snapToGrid="0" snapToObjects="1">
      <p:cViewPr varScale="1">
        <p:scale>
          <a:sx n="103" d="100"/>
          <a:sy n="103" d="100"/>
        </p:scale>
        <p:origin x="208" y="3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54740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9D4FCD-B648-532A-6028-EB8053AB210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56FE13F-A2A8-4057-FB63-98E57DC6290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47DB6BD-E7FA-329F-538A-98F8C55AC30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796BEA9-4F9C-FB48-0AE3-B304A97CA860}"/>
              </a:ext>
            </a:extLst>
          </p:cNvPr>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5213755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4CBC45-2FF5-EB03-2C6E-13062E55895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D4798B-E075-F14A-C8F2-6DB0C0B3D60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60C8F66-4828-C479-EFC1-098DB631C77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AF4217C-793D-8769-889C-8EFDE17D0049}"/>
              </a:ext>
            </a:extLst>
          </p:cNvPr>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6360939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6"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6"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6"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6"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6"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6"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6"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6"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6"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6"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377" rtl="0" eaLnBrk="1" latinLnBrk="0" hangingPunct="1">
        <a:spcBef>
          <a:spcPct val="0"/>
        </a:spcBef>
        <a:buNone/>
        <a:defRPr sz="4400" kern="1200">
          <a:solidFill>
            <a:schemeClr val="tx1"/>
          </a:solidFill>
          <a:latin typeface="+mj-lt"/>
          <a:ea typeface="+mj-ea"/>
          <a:cs typeface="+mj-cs"/>
        </a:defRPr>
      </a:lvl1pPr>
    </p:titleStyle>
    <p:bodyStyle>
      <a:lvl1pPr marL="342891" indent="-342891" algn="l" defTabSz="914377"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32" indent="-285744" algn="l" defTabSz="914377"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971" indent="-228594" algn="l" defTabSz="914377"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160"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349"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537"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9.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23321A1-B299-4664-AC86-9CF2E8110F26}"/>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8C8777BF-3173-5FE0-6E57-7048E1D2CAA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24878" y="161145"/>
            <a:ext cx="8380644" cy="3669449"/>
          </a:xfrm>
          <a:prstGeom prst="rect">
            <a:avLst/>
          </a:prstGeom>
          <a:noFill/>
          <a:ln>
            <a:noFill/>
          </a:ln>
        </p:spPr>
      </p:pic>
      <p:sp>
        <p:nvSpPr>
          <p:cNvPr id="7" name="Text 0">
            <a:extLst>
              <a:ext uri="{FF2B5EF4-FFF2-40B4-BE49-F238E27FC236}">
                <a16:creationId xmlns:a16="http://schemas.microsoft.com/office/drawing/2014/main" id="{16A0711C-68C3-A030-BCEE-2F716DF351F9}"/>
              </a:ext>
            </a:extLst>
          </p:cNvPr>
          <p:cNvSpPr/>
          <p:nvPr/>
        </p:nvSpPr>
        <p:spPr>
          <a:xfrm>
            <a:off x="3858267" y="3830594"/>
            <a:ext cx="7556421" cy="1198606"/>
          </a:xfrm>
          <a:prstGeom prst="rect">
            <a:avLst/>
          </a:prstGeom>
          <a:noFill/>
          <a:ln/>
        </p:spPr>
        <p:txBody>
          <a:bodyPr wrap="square" lIns="0" tIns="0" rIns="0" bIns="0" rtlCol="0" anchor="t"/>
          <a:lstStyle/>
          <a:p>
            <a:pPr>
              <a:lnSpc>
                <a:spcPts val="7700"/>
              </a:lnSpc>
            </a:pPr>
            <a:r>
              <a:rPr lang="en-US" sz="6151" dirty="0"/>
              <a:t>PREDICTIVE ANALYTICS</a:t>
            </a:r>
          </a:p>
        </p:txBody>
      </p:sp>
      <p:graphicFrame>
        <p:nvGraphicFramePr>
          <p:cNvPr id="10" name="Table 9">
            <a:extLst>
              <a:ext uri="{FF2B5EF4-FFF2-40B4-BE49-F238E27FC236}">
                <a16:creationId xmlns:a16="http://schemas.microsoft.com/office/drawing/2014/main" id="{E4702931-8634-7334-4DC0-4F2FA68476F1}"/>
              </a:ext>
            </a:extLst>
          </p:cNvPr>
          <p:cNvGraphicFramePr>
            <a:graphicFrameLocks noGrp="1"/>
          </p:cNvGraphicFramePr>
          <p:nvPr>
            <p:extLst>
              <p:ext uri="{D42A27DB-BD31-4B8C-83A1-F6EECF244321}">
                <p14:modId xmlns:p14="http://schemas.microsoft.com/office/powerpoint/2010/main" val="32700039"/>
              </p:ext>
            </p:extLst>
          </p:nvPr>
        </p:nvGraphicFramePr>
        <p:xfrm>
          <a:off x="4970374" y="6545043"/>
          <a:ext cx="4890316" cy="1523412"/>
        </p:xfrm>
        <a:graphic>
          <a:graphicData uri="http://schemas.openxmlformats.org/drawingml/2006/table">
            <a:tbl>
              <a:tblPr firstRow="1" firstCol="1" bandRow="1">
                <a:tableStyleId>{7E9639D4-E3E2-4D34-9284-5A2195B3D0D7}</a:tableStyleId>
              </a:tblPr>
              <a:tblGrid>
                <a:gridCol w="1652848">
                  <a:extLst>
                    <a:ext uri="{9D8B030D-6E8A-4147-A177-3AD203B41FA5}">
                      <a16:colId xmlns:a16="http://schemas.microsoft.com/office/drawing/2014/main" val="2398878866"/>
                    </a:ext>
                  </a:extLst>
                </a:gridCol>
                <a:gridCol w="1518420">
                  <a:extLst>
                    <a:ext uri="{9D8B030D-6E8A-4147-A177-3AD203B41FA5}">
                      <a16:colId xmlns:a16="http://schemas.microsoft.com/office/drawing/2014/main" val="978168827"/>
                    </a:ext>
                  </a:extLst>
                </a:gridCol>
                <a:gridCol w="1719048">
                  <a:extLst>
                    <a:ext uri="{9D8B030D-6E8A-4147-A177-3AD203B41FA5}">
                      <a16:colId xmlns:a16="http://schemas.microsoft.com/office/drawing/2014/main" val="45423407"/>
                    </a:ext>
                  </a:extLst>
                </a:gridCol>
              </a:tblGrid>
              <a:tr h="507804">
                <a:tc>
                  <a:txBody>
                    <a:bodyPr/>
                    <a:lstStyle/>
                    <a:p>
                      <a:pPr marL="0" marR="0" algn="ctr">
                        <a:lnSpc>
                          <a:spcPct val="107000"/>
                        </a:lnSpc>
                      </a:pPr>
                      <a:r>
                        <a:rPr lang="en-US" sz="1100">
                          <a:effectLst/>
                        </a:rPr>
                        <a:t>Name</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20955" marB="0"/>
                </a:tc>
                <a:tc>
                  <a:txBody>
                    <a:bodyPr/>
                    <a:lstStyle/>
                    <a:p>
                      <a:pPr marL="0" marR="0" algn="ctr">
                        <a:lnSpc>
                          <a:spcPct val="107000"/>
                        </a:lnSpc>
                      </a:pPr>
                      <a:r>
                        <a:rPr lang="en-US" sz="1100" dirty="0">
                          <a:effectLst/>
                        </a:rPr>
                        <a:t>SAP ID</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20955" marB="0"/>
                </a:tc>
                <a:tc>
                  <a:txBody>
                    <a:bodyPr/>
                    <a:lstStyle/>
                    <a:p>
                      <a:pPr marL="0" marR="0" algn="ctr">
                        <a:lnSpc>
                          <a:spcPct val="107000"/>
                        </a:lnSpc>
                      </a:pPr>
                      <a:r>
                        <a:rPr lang="en-US" sz="1100" dirty="0">
                          <a:effectLst/>
                        </a:rPr>
                        <a:t>Branch</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20955" marB="0"/>
                </a:tc>
                <a:extLst>
                  <a:ext uri="{0D108BD9-81ED-4DB2-BD59-A6C34878D82A}">
                    <a16:rowId xmlns:a16="http://schemas.microsoft.com/office/drawing/2014/main" val="1015353899"/>
                  </a:ext>
                </a:extLst>
              </a:tr>
              <a:tr h="507804">
                <a:tc>
                  <a:txBody>
                    <a:bodyPr/>
                    <a:lstStyle/>
                    <a:p>
                      <a:pPr marL="0" marR="0" algn="ctr">
                        <a:lnSpc>
                          <a:spcPct val="107000"/>
                        </a:lnSpc>
                      </a:pPr>
                      <a:r>
                        <a:rPr lang="en-US" sz="1100">
                          <a:effectLst/>
                        </a:rPr>
                        <a:t>Siddharth Joshi</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20955" marB="0"/>
                </a:tc>
                <a:tc>
                  <a:txBody>
                    <a:bodyPr/>
                    <a:lstStyle/>
                    <a:p>
                      <a:pPr marL="0" marR="0" algn="ctr">
                        <a:lnSpc>
                          <a:spcPct val="107000"/>
                        </a:lnSpc>
                      </a:pPr>
                      <a:r>
                        <a:rPr lang="en-US" sz="1100" dirty="0">
                          <a:effectLst/>
                        </a:rPr>
                        <a:t>500107461</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20955" marB="0"/>
                </a:tc>
                <a:tc>
                  <a:txBody>
                    <a:bodyPr/>
                    <a:lstStyle/>
                    <a:p>
                      <a:pPr marL="0" marR="0" algn="ctr">
                        <a:lnSpc>
                          <a:spcPct val="107000"/>
                        </a:lnSpc>
                      </a:pPr>
                      <a:r>
                        <a:rPr lang="en-US" sz="1100" dirty="0">
                          <a:effectLst/>
                        </a:rPr>
                        <a:t>CSE AIML(Hons.)</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20955" marB="0"/>
                </a:tc>
                <a:extLst>
                  <a:ext uri="{0D108BD9-81ED-4DB2-BD59-A6C34878D82A}">
                    <a16:rowId xmlns:a16="http://schemas.microsoft.com/office/drawing/2014/main" val="4186867751"/>
                  </a:ext>
                </a:extLst>
              </a:tr>
              <a:tr h="507804">
                <a:tc>
                  <a:txBody>
                    <a:bodyPr/>
                    <a:lstStyle/>
                    <a:p>
                      <a:pPr marL="0" marR="0" algn="ctr">
                        <a:lnSpc>
                          <a:spcPct val="107000"/>
                        </a:lnSpc>
                      </a:pPr>
                      <a:r>
                        <a:rPr lang="en-US" sz="1100" dirty="0">
                          <a:effectLst/>
                        </a:rPr>
                        <a:t>Rishabh Verma</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20955" marB="0"/>
                </a:tc>
                <a:tc>
                  <a:txBody>
                    <a:bodyPr/>
                    <a:lstStyle/>
                    <a:p>
                      <a:pPr marL="0" marR="0" algn="ctr">
                        <a:lnSpc>
                          <a:spcPct val="107000"/>
                        </a:lnSpc>
                      </a:pPr>
                      <a:r>
                        <a:rPr lang="en-US" sz="1100" dirty="0">
                          <a:effectLst/>
                        </a:rPr>
                        <a:t>500108272</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20955" marB="0"/>
                </a:tc>
                <a:tc>
                  <a:txBody>
                    <a:bodyPr/>
                    <a:lstStyle/>
                    <a:p>
                      <a:pPr marL="0" marR="0" algn="ctr">
                        <a:lnSpc>
                          <a:spcPct val="107000"/>
                        </a:lnSpc>
                      </a:pPr>
                      <a:r>
                        <a:rPr lang="en-US" sz="1100" dirty="0">
                          <a:effectLst/>
                        </a:rPr>
                        <a:t>CSE AIML(Hons.)</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20955" marB="0"/>
                </a:tc>
                <a:extLst>
                  <a:ext uri="{0D108BD9-81ED-4DB2-BD59-A6C34878D82A}">
                    <a16:rowId xmlns:a16="http://schemas.microsoft.com/office/drawing/2014/main" val="316338162"/>
                  </a:ext>
                </a:extLst>
              </a:tr>
            </a:tbl>
          </a:graphicData>
        </a:graphic>
      </p:graphicFrame>
      <p:sp>
        <p:nvSpPr>
          <p:cNvPr id="11" name="TextBox 10">
            <a:extLst>
              <a:ext uri="{FF2B5EF4-FFF2-40B4-BE49-F238E27FC236}">
                <a16:creationId xmlns:a16="http://schemas.microsoft.com/office/drawing/2014/main" id="{EA025BCF-6EB6-7090-B6BA-64C8C946EBD1}"/>
              </a:ext>
            </a:extLst>
          </p:cNvPr>
          <p:cNvSpPr txBox="1"/>
          <p:nvPr/>
        </p:nvSpPr>
        <p:spPr>
          <a:xfrm>
            <a:off x="5646474" y="4887727"/>
            <a:ext cx="3337452" cy="646331"/>
          </a:xfrm>
          <a:prstGeom prst="rect">
            <a:avLst/>
          </a:prstGeom>
          <a:noFill/>
        </p:spPr>
        <p:txBody>
          <a:bodyPr wrap="none" rtlCol="0">
            <a:spAutoFit/>
          </a:bodyPr>
          <a:lstStyle/>
          <a:p>
            <a:r>
              <a:rPr lang="en-US" sz="1800" b="1" i="1" u="sng" dirty="0">
                <a:effectLst/>
                <a:latin typeface="Calibri" panose="020F0502020204030204" pitchFamily="34" charset="0"/>
                <a:ea typeface="Times New Roman" panose="02020603050405020304" pitchFamily="18" charset="0"/>
              </a:rPr>
              <a:t>Submitted To:  Dr. </a:t>
            </a:r>
            <a:r>
              <a:rPr lang="en-US" sz="1800" b="1" i="1" u="sng" dirty="0" err="1">
                <a:effectLst/>
                <a:latin typeface="Calibri" panose="020F0502020204030204" pitchFamily="34" charset="0"/>
                <a:ea typeface="Times New Roman" panose="02020603050405020304" pitchFamily="18" charset="0"/>
              </a:rPr>
              <a:t>Achala</a:t>
            </a:r>
            <a:r>
              <a:rPr lang="en-US" sz="1800" b="1" i="1" u="sng" dirty="0">
                <a:effectLst/>
                <a:latin typeface="Calibri" panose="020F0502020204030204" pitchFamily="34" charset="0"/>
                <a:ea typeface="Times New Roman" panose="02020603050405020304" pitchFamily="18" charset="0"/>
              </a:rPr>
              <a:t> Shakya</a:t>
            </a:r>
            <a:endParaRPr lang="en-US" sz="1800" dirty="0">
              <a:effectLst/>
              <a:latin typeface="Times New Roman" panose="02020603050405020304" pitchFamily="18" charset="0"/>
              <a:ea typeface="Times New Roman" panose="02020603050405020304" pitchFamily="18" charset="0"/>
            </a:endParaRPr>
          </a:p>
          <a:p>
            <a:endParaRPr lang="en-US" dirty="0"/>
          </a:p>
        </p:txBody>
      </p:sp>
      <p:sp>
        <p:nvSpPr>
          <p:cNvPr id="12" name="TextBox 11">
            <a:extLst>
              <a:ext uri="{FF2B5EF4-FFF2-40B4-BE49-F238E27FC236}">
                <a16:creationId xmlns:a16="http://schemas.microsoft.com/office/drawing/2014/main" id="{2C595F06-FC4E-F459-BC78-B964144EEC42}"/>
              </a:ext>
            </a:extLst>
          </p:cNvPr>
          <p:cNvSpPr txBox="1"/>
          <p:nvPr/>
        </p:nvSpPr>
        <p:spPr>
          <a:xfrm>
            <a:off x="6523958" y="6040185"/>
            <a:ext cx="1582484" cy="369332"/>
          </a:xfrm>
          <a:prstGeom prst="rect">
            <a:avLst/>
          </a:prstGeom>
          <a:noFill/>
        </p:spPr>
        <p:txBody>
          <a:bodyPr wrap="none" rtlCol="0">
            <a:spAutoFit/>
          </a:bodyPr>
          <a:lstStyle/>
          <a:p>
            <a:r>
              <a:rPr lang="en-US" sz="1800" dirty="0">
                <a:effectLst/>
                <a:latin typeface="Times New Roman" panose="02020603050405020304" pitchFamily="18" charset="0"/>
                <a:ea typeface="Times New Roman" panose="02020603050405020304" pitchFamily="18" charset="0"/>
              </a:rPr>
              <a:t> Submitted By:</a:t>
            </a:r>
            <a:endParaRPr lang="en-US" dirty="0"/>
          </a:p>
        </p:txBody>
      </p:sp>
    </p:spTree>
    <p:extLst>
      <p:ext uri="{BB962C8B-B14F-4D97-AF65-F5344CB8AC3E}">
        <p14:creationId xmlns:p14="http://schemas.microsoft.com/office/powerpoint/2010/main" val="40408656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461136"/>
            <a:ext cx="6717031" cy="708779"/>
          </a:xfrm>
          <a:prstGeom prst="rect">
            <a:avLst/>
          </a:prstGeom>
          <a:noFill/>
          <a:ln/>
        </p:spPr>
        <p:txBody>
          <a:bodyPr wrap="none" lIns="0" tIns="0" rIns="0" bIns="0" rtlCol="0" anchor="t"/>
          <a:lstStyle/>
          <a:p>
            <a:pPr>
              <a:lnSpc>
                <a:spcPts val="5551"/>
              </a:lnSpc>
            </a:pPr>
            <a:r>
              <a:rPr lang="en-US" sz="4451" dirty="0">
                <a:solidFill>
                  <a:srgbClr val="161613"/>
                </a:solidFill>
                <a:latin typeface="DM Sans Medium" pitchFamily="34" charset="0"/>
                <a:ea typeface="DM Sans Medium" pitchFamily="34" charset="-122"/>
                <a:cs typeface="DM Sans Medium" pitchFamily="34" charset="-120"/>
              </a:rPr>
              <a:t>Benefits for Stakeholders</a:t>
            </a:r>
            <a:endParaRPr lang="en-US" sz="4451" dirty="0"/>
          </a:p>
        </p:txBody>
      </p:sp>
      <p:sp>
        <p:nvSpPr>
          <p:cNvPr id="4" name="Shape 1"/>
          <p:cNvSpPr/>
          <p:nvPr/>
        </p:nvSpPr>
        <p:spPr>
          <a:xfrm>
            <a:off x="6280190" y="2765227"/>
            <a:ext cx="510303" cy="510303"/>
          </a:xfrm>
          <a:prstGeom prst="roundRect">
            <a:avLst>
              <a:gd name="adj" fmla="val 6667"/>
            </a:avLst>
          </a:prstGeom>
          <a:solidFill>
            <a:srgbClr val="EDEBE3"/>
          </a:solidFill>
          <a:ln/>
        </p:spPr>
      </p:sp>
      <p:sp>
        <p:nvSpPr>
          <p:cNvPr id="5" name="Text 2"/>
          <p:cNvSpPr/>
          <p:nvPr/>
        </p:nvSpPr>
        <p:spPr>
          <a:xfrm>
            <a:off x="6479501" y="2850238"/>
            <a:ext cx="111681" cy="340281"/>
          </a:xfrm>
          <a:prstGeom prst="rect">
            <a:avLst/>
          </a:prstGeom>
          <a:noFill/>
          <a:ln/>
        </p:spPr>
        <p:txBody>
          <a:bodyPr wrap="none" lIns="0" tIns="0" rIns="0" bIns="0" rtlCol="0" anchor="t"/>
          <a:lstStyle/>
          <a:p>
            <a:pPr algn="ctr">
              <a:lnSpc>
                <a:spcPts val="2651"/>
              </a:lnSpc>
            </a:pPr>
            <a:r>
              <a:rPr lang="en-US" sz="2651" dirty="0">
                <a:solidFill>
                  <a:srgbClr val="161613"/>
                </a:solidFill>
                <a:latin typeface="DM Sans Medium" pitchFamily="34" charset="0"/>
                <a:ea typeface="DM Sans Medium" pitchFamily="34" charset="-122"/>
                <a:cs typeface="DM Sans Medium" pitchFamily="34" charset="-120"/>
              </a:rPr>
              <a:t>1</a:t>
            </a:r>
            <a:endParaRPr lang="en-US" sz="2651" dirty="0"/>
          </a:p>
        </p:txBody>
      </p:sp>
      <p:sp>
        <p:nvSpPr>
          <p:cNvPr id="6" name="Text 3"/>
          <p:cNvSpPr/>
          <p:nvPr/>
        </p:nvSpPr>
        <p:spPr>
          <a:xfrm>
            <a:off x="7017307" y="2765227"/>
            <a:ext cx="2835235" cy="354331"/>
          </a:xfrm>
          <a:prstGeom prst="rect">
            <a:avLst/>
          </a:prstGeom>
          <a:noFill/>
          <a:ln/>
        </p:spPr>
        <p:txBody>
          <a:bodyPr wrap="none" lIns="0" tIns="0" rIns="0" bIns="0" rtlCol="0" anchor="t"/>
          <a:lstStyle/>
          <a:p>
            <a:pPr>
              <a:lnSpc>
                <a:spcPts val="2751"/>
              </a:lnSpc>
            </a:pPr>
            <a:r>
              <a:rPr lang="en-US" sz="2200" dirty="0">
                <a:solidFill>
                  <a:srgbClr val="161613"/>
                </a:solidFill>
                <a:latin typeface="DM Sans Medium" pitchFamily="34" charset="0"/>
                <a:ea typeface="DM Sans Medium" pitchFamily="34" charset="-122"/>
                <a:cs typeface="DM Sans Medium" pitchFamily="34" charset="-120"/>
              </a:rPr>
              <a:t>Farmers</a:t>
            </a:r>
            <a:endParaRPr lang="en-US" sz="2200" dirty="0"/>
          </a:p>
        </p:txBody>
      </p:sp>
      <p:sp>
        <p:nvSpPr>
          <p:cNvPr id="7" name="Text 4"/>
          <p:cNvSpPr/>
          <p:nvPr/>
        </p:nvSpPr>
        <p:spPr>
          <a:xfrm>
            <a:off x="7017307" y="3255646"/>
            <a:ext cx="2927747" cy="1088708"/>
          </a:xfrm>
          <a:prstGeom prst="rect">
            <a:avLst/>
          </a:prstGeom>
          <a:noFill/>
          <a:ln/>
        </p:spPr>
        <p:txBody>
          <a:bodyPr wrap="squar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Make informed decisions on crop management and market timing.</a:t>
            </a:r>
            <a:endParaRPr lang="en-US" sz="1751" dirty="0"/>
          </a:p>
        </p:txBody>
      </p:sp>
      <p:sp>
        <p:nvSpPr>
          <p:cNvPr id="8" name="Shape 5"/>
          <p:cNvSpPr/>
          <p:nvPr/>
        </p:nvSpPr>
        <p:spPr>
          <a:xfrm>
            <a:off x="10171867" y="2765227"/>
            <a:ext cx="510303" cy="510303"/>
          </a:xfrm>
          <a:prstGeom prst="roundRect">
            <a:avLst>
              <a:gd name="adj" fmla="val 6667"/>
            </a:avLst>
          </a:prstGeom>
          <a:solidFill>
            <a:srgbClr val="EDEBE3"/>
          </a:solidFill>
          <a:ln/>
        </p:spPr>
      </p:sp>
      <p:sp>
        <p:nvSpPr>
          <p:cNvPr id="9" name="Text 6"/>
          <p:cNvSpPr/>
          <p:nvPr/>
        </p:nvSpPr>
        <p:spPr>
          <a:xfrm>
            <a:off x="10328791" y="2850238"/>
            <a:ext cx="196335" cy="340281"/>
          </a:xfrm>
          <a:prstGeom prst="rect">
            <a:avLst/>
          </a:prstGeom>
          <a:noFill/>
          <a:ln/>
        </p:spPr>
        <p:txBody>
          <a:bodyPr wrap="none" lIns="0" tIns="0" rIns="0" bIns="0" rtlCol="0" anchor="t"/>
          <a:lstStyle/>
          <a:p>
            <a:pPr algn="ctr">
              <a:lnSpc>
                <a:spcPts val="2651"/>
              </a:lnSpc>
            </a:pPr>
            <a:r>
              <a:rPr lang="en-US" sz="2651" dirty="0">
                <a:solidFill>
                  <a:srgbClr val="161613"/>
                </a:solidFill>
                <a:latin typeface="DM Sans Medium" pitchFamily="34" charset="0"/>
                <a:ea typeface="DM Sans Medium" pitchFamily="34" charset="-122"/>
                <a:cs typeface="DM Sans Medium" pitchFamily="34" charset="-120"/>
              </a:rPr>
              <a:t>2</a:t>
            </a:r>
            <a:endParaRPr lang="en-US" sz="2651" dirty="0"/>
          </a:p>
        </p:txBody>
      </p:sp>
      <p:sp>
        <p:nvSpPr>
          <p:cNvPr id="10" name="Text 7"/>
          <p:cNvSpPr/>
          <p:nvPr/>
        </p:nvSpPr>
        <p:spPr>
          <a:xfrm>
            <a:off x="10908984" y="2765227"/>
            <a:ext cx="2835235" cy="354331"/>
          </a:xfrm>
          <a:prstGeom prst="rect">
            <a:avLst/>
          </a:prstGeom>
          <a:noFill/>
          <a:ln/>
        </p:spPr>
        <p:txBody>
          <a:bodyPr wrap="none" lIns="0" tIns="0" rIns="0" bIns="0" rtlCol="0" anchor="t"/>
          <a:lstStyle/>
          <a:p>
            <a:pPr>
              <a:lnSpc>
                <a:spcPts val="2751"/>
              </a:lnSpc>
            </a:pPr>
            <a:r>
              <a:rPr lang="en-US" sz="2200" dirty="0">
                <a:solidFill>
                  <a:srgbClr val="161613"/>
                </a:solidFill>
                <a:latin typeface="DM Sans Medium" pitchFamily="34" charset="0"/>
                <a:ea typeface="DM Sans Medium" pitchFamily="34" charset="-122"/>
                <a:cs typeface="DM Sans Medium" pitchFamily="34" charset="-120"/>
              </a:rPr>
              <a:t>Traders</a:t>
            </a:r>
            <a:endParaRPr lang="en-US" sz="2200" dirty="0"/>
          </a:p>
        </p:txBody>
      </p:sp>
      <p:sp>
        <p:nvSpPr>
          <p:cNvPr id="11" name="Text 8"/>
          <p:cNvSpPr/>
          <p:nvPr/>
        </p:nvSpPr>
        <p:spPr>
          <a:xfrm>
            <a:off x="10908984" y="3255646"/>
            <a:ext cx="2927747" cy="1088708"/>
          </a:xfrm>
          <a:prstGeom prst="rect">
            <a:avLst/>
          </a:prstGeom>
          <a:noFill/>
          <a:ln/>
        </p:spPr>
        <p:txBody>
          <a:bodyPr wrap="squar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Gain insights into price trends for better inventory management.</a:t>
            </a:r>
            <a:endParaRPr lang="en-US" sz="1751" dirty="0"/>
          </a:p>
        </p:txBody>
      </p:sp>
      <p:sp>
        <p:nvSpPr>
          <p:cNvPr id="12" name="Shape 9"/>
          <p:cNvSpPr/>
          <p:nvPr/>
        </p:nvSpPr>
        <p:spPr>
          <a:xfrm>
            <a:off x="6280190" y="4826318"/>
            <a:ext cx="510303" cy="510303"/>
          </a:xfrm>
          <a:prstGeom prst="roundRect">
            <a:avLst>
              <a:gd name="adj" fmla="val 6667"/>
            </a:avLst>
          </a:prstGeom>
          <a:solidFill>
            <a:srgbClr val="EDEBE3"/>
          </a:solidFill>
          <a:ln/>
        </p:spPr>
      </p:sp>
      <p:sp>
        <p:nvSpPr>
          <p:cNvPr id="13" name="Text 10"/>
          <p:cNvSpPr/>
          <p:nvPr/>
        </p:nvSpPr>
        <p:spPr>
          <a:xfrm>
            <a:off x="6434257" y="4911329"/>
            <a:ext cx="202168" cy="340281"/>
          </a:xfrm>
          <a:prstGeom prst="rect">
            <a:avLst/>
          </a:prstGeom>
          <a:noFill/>
          <a:ln/>
        </p:spPr>
        <p:txBody>
          <a:bodyPr wrap="none" lIns="0" tIns="0" rIns="0" bIns="0" rtlCol="0" anchor="t"/>
          <a:lstStyle/>
          <a:p>
            <a:pPr algn="ctr">
              <a:lnSpc>
                <a:spcPts val="2651"/>
              </a:lnSpc>
            </a:pPr>
            <a:r>
              <a:rPr lang="en-US" sz="2651" dirty="0">
                <a:solidFill>
                  <a:srgbClr val="161613"/>
                </a:solidFill>
                <a:latin typeface="DM Sans Medium" pitchFamily="34" charset="0"/>
                <a:ea typeface="DM Sans Medium" pitchFamily="34" charset="-122"/>
                <a:cs typeface="DM Sans Medium" pitchFamily="34" charset="-120"/>
              </a:rPr>
              <a:t>3</a:t>
            </a:r>
            <a:endParaRPr lang="en-US" sz="2651" dirty="0"/>
          </a:p>
        </p:txBody>
      </p:sp>
      <p:sp>
        <p:nvSpPr>
          <p:cNvPr id="14" name="Text 11"/>
          <p:cNvSpPr/>
          <p:nvPr/>
        </p:nvSpPr>
        <p:spPr>
          <a:xfrm>
            <a:off x="7017307" y="4826317"/>
            <a:ext cx="2835235" cy="354331"/>
          </a:xfrm>
          <a:prstGeom prst="rect">
            <a:avLst/>
          </a:prstGeom>
          <a:noFill/>
          <a:ln/>
        </p:spPr>
        <p:txBody>
          <a:bodyPr wrap="none" lIns="0" tIns="0" rIns="0" bIns="0" rtlCol="0" anchor="t"/>
          <a:lstStyle/>
          <a:p>
            <a:pPr>
              <a:lnSpc>
                <a:spcPts val="2751"/>
              </a:lnSpc>
            </a:pPr>
            <a:r>
              <a:rPr lang="en-US" sz="2200" dirty="0">
                <a:solidFill>
                  <a:srgbClr val="161613"/>
                </a:solidFill>
                <a:latin typeface="DM Sans Medium" pitchFamily="34" charset="0"/>
                <a:ea typeface="DM Sans Medium" pitchFamily="34" charset="-122"/>
                <a:cs typeface="DM Sans Medium" pitchFamily="34" charset="-120"/>
              </a:rPr>
              <a:t>Policymakers</a:t>
            </a:r>
            <a:endParaRPr lang="en-US" sz="2200" dirty="0"/>
          </a:p>
        </p:txBody>
      </p:sp>
      <p:sp>
        <p:nvSpPr>
          <p:cNvPr id="15" name="Text 12"/>
          <p:cNvSpPr/>
          <p:nvPr/>
        </p:nvSpPr>
        <p:spPr>
          <a:xfrm>
            <a:off x="7017307" y="5316737"/>
            <a:ext cx="2927747" cy="1088708"/>
          </a:xfrm>
          <a:prstGeom prst="rect">
            <a:avLst/>
          </a:prstGeom>
          <a:noFill/>
          <a:ln/>
        </p:spPr>
        <p:txBody>
          <a:bodyPr wrap="squar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Access real-time data for effective agricultural policy formulation.</a:t>
            </a:r>
            <a:endParaRPr lang="en-US" sz="1751" dirty="0"/>
          </a:p>
        </p:txBody>
      </p:sp>
      <p:sp>
        <p:nvSpPr>
          <p:cNvPr id="16" name="Shape 13"/>
          <p:cNvSpPr/>
          <p:nvPr/>
        </p:nvSpPr>
        <p:spPr>
          <a:xfrm>
            <a:off x="10171867" y="4826318"/>
            <a:ext cx="510303" cy="510303"/>
          </a:xfrm>
          <a:prstGeom prst="roundRect">
            <a:avLst>
              <a:gd name="adj" fmla="val 6667"/>
            </a:avLst>
          </a:prstGeom>
          <a:solidFill>
            <a:srgbClr val="EDEBE3"/>
          </a:solidFill>
          <a:ln/>
        </p:spPr>
      </p:sp>
      <p:sp>
        <p:nvSpPr>
          <p:cNvPr id="17" name="Text 14"/>
          <p:cNvSpPr/>
          <p:nvPr/>
        </p:nvSpPr>
        <p:spPr>
          <a:xfrm>
            <a:off x="10321291" y="4911329"/>
            <a:ext cx="211336" cy="340281"/>
          </a:xfrm>
          <a:prstGeom prst="rect">
            <a:avLst/>
          </a:prstGeom>
          <a:noFill/>
          <a:ln/>
        </p:spPr>
        <p:txBody>
          <a:bodyPr wrap="none" lIns="0" tIns="0" rIns="0" bIns="0" rtlCol="0" anchor="t"/>
          <a:lstStyle/>
          <a:p>
            <a:pPr algn="ctr">
              <a:lnSpc>
                <a:spcPts val="2651"/>
              </a:lnSpc>
            </a:pPr>
            <a:r>
              <a:rPr lang="en-US" sz="2651" dirty="0">
                <a:solidFill>
                  <a:srgbClr val="161613"/>
                </a:solidFill>
                <a:latin typeface="DM Sans Medium" pitchFamily="34" charset="0"/>
                <a:ea typeface="DM Sans Medium" pitchFamily="34" charset="-122"/>
                <a:cs typeface="DM Sans Medium" pitchFamily="34" charset="-120"/>
              </a:rPr>
              <a:t>4</a:t>
            </a:r>
            <a:endParaRPr lang="en-US" sz="2651" dirty="0"/>
          </a:p>
        </p:txBody>
      </p:sp>
      <p:sp>
        <p:nvSpPr>
          <p:cNvPr id="18" name="Text 15"/>
          <p:cNvSpPr/>
          <p:nvPr/>
        </p:nvSpPr>
        <p:spPr>
          <a:xfrm>
            <a:off x="10908984" y="4826317"/>
            <a:ext cx="2835235" cy="354331"/>
          </a:xfrm>
          <a:prstGeom prst="rect">
            <a:avLst/>
          </a:prstGeom>
          <a:noFill/>
          <a:ln/>
        </p:spPr>
        <p:txBody>
          <a:bodyPr wrap="none" lIns="0" tIns="0" rIns="0" bIns="0" rtlCol="0" anchor="t"/>
          <a:lstStyle/>
          <a:p>
            <a:pPr>
              <a:lnSpc>
                <a:spcPts val="2751"/>
              </a:lnSpc>
            </a:pPr>
            <a:r>
              <a:rPr lang="en-US" sz="2200" dirty="0">
                <a:solidFill>
                  <a:srgbClr val="161613"/>
                </a:solidFill>
                <a:latin typeface="DM Sans Medium" pitchFamily="34" charset="0"/>
                <a:ea typeface="DM Sans Medium" pitchFamily="34" charset="-122"/>
                <a:cs typeface="DM Sans Medium" pitchFamily="34" charset="-120"/>
              </a:rPr>
              <a:t>Researchers</a:t>
            </a:r>
            <a:endParaRPr lang="en-US" sz="2200" dirty="0"/>
          </a:p>
        </p:txBody>
      </p:sp>
      <p:sp>
        <p:nvSpPr>
          <p:cNvPr id="19" name="Text 16"/>
          <p:cNvSpPr/>
          <p:nvPr/>
        </p:nvSpPr>
        <p:spPr>
          <a:xfrm>
            <a:off x="10908984" y="5316736"/>
            <a:ext cx="2927747" cy="1451611"/>
          </a:xfrm>
          <a:prstGeom prst="rect">
            <a:avLst/>
          </a:prstGeom>
          <a:noFill/>
          <a:ln/>
        </p:spPr>
        <p:txBody>
          <a:bodyPr wrap="squar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Utilize comprehensive datasets for advanced agricultural studies and innovations.</a:t>
            </a:r>
            <a:endParaRPr lang="en-US" sz="175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3C8E673F-30C2-1EEA-C750-3F97368537BC}"/>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5476693F-5940-6C1D-B1E8-9E3D32235249}"/>
              </a:ext>
            </a:extLst>
          </p:cNvPr>
          <p:cNvPicPr>
            <a:picLocks noChangeAspect="1"/>
          </p:cNvPicPr>
          <p:nvPr/>
        </p:nvPicPr>
        <p:blipFill>
          <a:blip r:embed="rId3"/>
          <a:stretch>
            <a:fillRect/>
          </a:stretch>
        </p:blipFill>
        <p:spPr>
          <a:xfrm>
            <a:off x="0" y="0"/>
            <a:ext cx="5486400" cy="8229600"/>
          </a:xfrm>
          <a:prstGeom prst="rect">
            <a:avLst/>
          </a:prstGeom>
        </p:spPr>
      </p:pic>
      <p:sp>
        <p:nvSpPr>
          <p:cNvPr id="3" name="Text 0">
            <a:extLst>
              <a:ext uri="{FF2B5EF4-FFF2-40B4-BE49-F238E27FC236}">
                <a16:creationId xmlns:a16="http://schemas.microsoft.com/office/drawing/2014/main" id="{33D9431C-6977-3D0D-F202-89DDF38F7CEA}"/>
              </a:ext>
            </a:extLst>
          </p:cNvPr>
          <p:cNvSpPr/>
          <p:nvPr/>
        </p:nvSpPr>
        <p:spPr>
          <a:xfrm>
            <a:off x="6280191" y="1425536"/>
            <a:ext cx="7556421" cy="2934653"/>
          </a:xfrm>
          <a:prstGeom prst="rect">
            <a:avLst/>
          </a:prstGeom>
          <a:noFill/>
          <a:ln/>
        </p:spPr>
        <p:txBody>
          <a:bodyPr wrap="square" lIns="0" tIns="0" rIns="0" bIns="0" rtlCol="0" anchor="t"/>
          <a:lstStyle/>
          <a:p>
            <a:pPr>
              <a:lnSpc>
                <a:spcPts val="7700"/>
              </a:lnSpc>
            </a:pPr>
            <a:r>
              <a:rPr lang="en-US" sz="6151" dirty="0">
                <a:solidFill>
                  <a:srgbClr val="161613"/>
                </a:solidFill>
                <a:latin typeface="DM Sans Medium" pitchFamily="34" charset="0"/>
                <a:ea typeface="DM Sans Medium" pitchFamily="34" charset="-122"/>
                <a:cs typeface="DM Sans Medium" pitchFamily="34" charset="-120"/>
              </a:rPr>
              <a:t>Agriculture Crop Price and Health Detection</a:t>
            </a:r>
          </a:p>
          <a:p>
            <a:pPr>
              <a:lnSpc>
                <a:spcPts val="7700"/>
              </a:lnSpc>
            </a:pPr>
            <a:endParaRPr lang="en-US" sz="6151" dirty="0"/>
          </a:p>
        </p:txBody>
      </p:sp>
      <p:sp>
        <p:nvSpPr>
          <p:cNvPr id="4" name="Text 1">
            <a:extLst>
              <a:ext uri="{FF2B5EF4-FFF2-40B4-BE49-F238E27FC236}">
                <a16:creationId xmlns:a16="http://schemas.microsoft.com/office/drawing/2014/main" id="{8FEEEBBC-655B-11D7-8382-A3221674EAB9}"/>
              </a:ext>
            </a:extLst>
          </p:cNvPr>
          <p:cNvSpPr/>
          <p:nvPr/>
        </p:nvSpPr>
        <p:spPr>
          <a:xfrm>
            <a:off x="6280191" y="4700349"/>
            <a:ext cx="7556421" cy="1451611"/>
          </a:xfrm>
          <a:prstGeom prst="rect">
            <a:avLst/>
          </a:prstGeom>
          <a:noFill/>
          <a:ln/>
        </p:spPr>
        <p:txBody>
          <a:bodyPr wrap="squar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Welcome to our innovative crop management solution. This system combines advanced image processing and machine learning to predict crop health and prices for wheat, potato, rice, and tomato in Indian markets.</a:t>
            </a:r>
            <a:endParaRPr lang="en-US" sz="1751" dirty="0"/>
          </a:p>
        </p:txBody>
      </p:sp>
      <p:sp>
        <p:nvSpPr>
          <p:cNvPr id="5" name="Shape 2">
            <a:extLst>
              <a:ext uri="{FF2B5EF4-FFF2-40B4-BE49-F238E27FC236}">
                <a16:creationId xmlns:a16="http://schemas.microsoft.com/office/drawing/2014/main" id="{5100E9F2-1A1D-817E-B4BC-6BEDB6500BB3}"/>
              </a:ext>
            </a:extLst>
          </p:cNvPr>
          <p:cNvSpPr/>
          <p:nvPr/>
        </p:nvSpPr>
        <p:spPr>
          <a:xfrm>
            <a:off x="6280191" y="6424018"/>
            <a:ext cx="362903" cy="362903"/>
          </a:xfrm>
          <a:prstGeom prst="roundRect">
            <a:avLst>
              <a:gd name="adj" fmla="val 25194296"/>
            </a:avLst>
          </a:prstGeom>
          <a:noFill/>
          <a:ln w="7620">
            <a:solidFill>
              <a:srgbClr val="FFFFFF"/>
            </a:solidFill>
            <a:prstDash val="solid"/>
          </a:ln>
        </p:spPr>
      </p:sp>
    </p:spTree>
    <p:extLst>
      <p:ext uri="{BB962C8B-B14F-4D97-AF65-F5344CB8AC3E}">
        <p14:creationId xmlns:p14="http://schemas.microsoft.com/office/powerpoint/2010/main" val="11687950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1" y="1106806"/>
            <a:ext cx="7556421" cy="1417559"/>
          </a:xfrm>
          <a:prstGeom prst="rect">
            <a:avLst/>
          </a:prstGeom>
          <a:noFill/>
          <a:ln/>
        </p:spPr>
        <p:txBody>
          <a:bodyPr wrap="square" lIns="0" tIns="0" rIns="0" bIns="0" rtlCol="0" anchor="t"/>
          <a:lstStyle/>
          <a:p>
            <a:pPr>
              <a:lnSpc>
                <a:spcPts val="5551"/>
              </a:lnSpc>
            </a:pPr>
            <a:r>
              <a:rPr lang="en-US" sz="4451" dirty="0">
                <a:solidFill>
                  <a:srgbClr val="161613"/>
                </a:solidFill>
                <a:latin typeface="DM Sans Medium" pitchFamily="34" charset="0"/>
                <a:ea typeface="DM Sans Medium" pitchFamily="34" charset="-122"/>
                <a:cs typeface="DM Sans Medium" pitchFamily="34" charset="-120"/>
              </a:rPr>
              <a:t>MobileVNet for Crop Health Analysis</a:t>
            </a:r>
            <a:endParaRPr lang="en-US" sz="4451" dirty="0"/>
          </a:p>
        </p:txBody>
      </p:sp>
      <p:sp>
        <p:nvSpPr>
          <p:cNvPr id="4" name="Shape 1"/>
          <p:cNvSpPr/>
          <p:nvPr/>
        </p:nvSpPr>
        <p:spPr>
          <a:xfrm>
            <a:off x="793790" y="3119677"/>
            <a:ext cx="510303" cy="510303"/>
          </a:xfrm>
          <a:prstGeom prst="roundRect">
            <a:avLst>
              <a:gd name="adj" fmla="val 6667"/>
            </a:avLst>
          </a:prstGeom>
          <a:solidFill>
            <a:srgbClr val="EDEBE3"/>
          </a:solidFill>
          <a:ln/>
        </p:spPr>
      </p:sp>
      <p:sp>
        <p:nvSpPr>
          <p:cNvPr id="5" name="Text 2"/>
          <p:cNvSpPr/>
          <p:nvPr/>
        </p:nvSpPr>
        <p:spPr>
          <a:xfrm>
            <a:off x="993101" y="3204688"/>
            <a:ext cx="111681" cy="340281"/>
          </a:xfrm>
          <a:prstGeom prst="rect">
            <a:avLst/>
          </a:prstGeom>
          <a:noFill/>
          <a:ln/>
        </p:spPr>
        <p:txBody>
          <a:bodyPr wrap="none" lIns="0" tIns="0" rIns="0" bIns="0" rtlCol="0" anchor="t"/>
          <a:lstStyle/>
          <a:p>
            <a:pPr algn="ctr">
              <a:lnSpc>
                <a:spcPts val="2651"/>
              </a:lnSpc>
            </a:pPr>
            <a:r>
              <a:rPr lang="en-US" sz="2651" dirty="0">
                <a:solidFill>
                  <a:srgbClr val="161613"/>
                </a:solidFill>
                <a:latin typeface="DM Sans Medium" pitchFamily="34" charset="0"/>
                <a:ea typeface="DM Sans Medium" pitchFamily="34" charset="-122"/>
                <a:cs typeface="DM Sans Medium" pitchFamily="34" charset="-120"/>
              </a:rPr>
              <a:t>1</a:t>
            </a:r>
            <a:endParaRPr lang="en-US" sz="2651" dirty="0"/>
          </a:p>
        </p:txBody>
      </p:sp>
      <p:sp>
        <p:nvSpPr>
          <p:cNvPr id="6" name="Text 3"/>
          <p:cNvSpPr/>
          <p:nvPr/>
        </p:nvSpPr>
        <p:spPr>
          <a:xfrm>
            <a:off x="1530907" y="3119677"/>
            <a:ext cx="2927747" cy="708660"/>
          </a:xfrm>
          <a:prstGeom prst="rect">
            <a:avLst/>
          </a:prstGeom>
          <a:noFill/>
          <a:ln/>
        </p:spPr>
        <p:txBody>
          <a:bodyPr wrap="square" lIns="0" tIns="0" rIns="0" bIns="0" rtlCol="0" anchor="t"/>
          <a:lstStyle/>
          <a:p>
            <a:pPr>
              <a:lnSpc>
                <a:spcPts val="2751"/>
              </a:lnSpc>
            </a:pPr>
            <a:r>
              <a:rPr lang="en-US" sz="2200" dirty="0">
                <a:solidFill>
                  <a:srgbClr val="161613"/>
                </a:solidFill>
                <a:latin typeface="DM Sans Medium" pitchFamily="34" charset="0"/>
                <a:ea typeface="DM Sans Medium" pitchFamily="34" charset="-122"/>
                <a:cs typeface="DM Sans Medium" pitchFamily="34" charset="-120"/>
              </a:rPr>
              <a:t>Leaf-based Detection</a:t>
            </a:r>
            <a:endParaRPr lang="en-US" sz="2200" dirty="0"/>
          </a:p>
        </p:txBody>
      </p:sp>
      <p:sp>
        <p:nvSpPr>
          <p:cNvPr id="7" name="Text 4"/>
          <p:cNvSpPr/>
          <p:nvPr/>
        </p:nvSpPr>
        <p:spPr>
          <a:xfrm>
            <a:off x="1530907" y="3964424"/>
            <a:ext cx="2927747" cy="1451611"/>
          </a:xfrm>
          <a:prstGeom prst="rect">
            <a:avLst/>
          </a:prstGeom>
          <a:noFill/>
          <a:ln/>
        </p:spPr>
        <p:txBody>
          <a:bodyPr wrap="squar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MobileVNet analyses leaf images to identify crop health issues quickly and accurately.</a:t>
            </a:r>
            <a:endParaRPr lang="en-US" sz="1751" dirty="0"/>
          </a:p>
        </p:txBody>
      </p:sp>
      <p:sp>
        <p:nvSpPr>
          <p:cNvPr id="8" name="Shape 5"/>
          <p:cNvSpPr/>
          <p:nvPr/>
        </p:nvSpPr>
        <p:spPr>
          <a:xfrm>
            <a:off x="4685467" y="3119677"/>
            <a:ext cx="510303" cy="510303"/>
          </a:xfrm>
          <a:prstGeom prst="roundRect">
            <a:avLst>
              <a:gd name="adj" fmla="val 6667"/>
            </a:avLst>
          </a:prstGeom>
          <a:solidFill>
            <a:srgbClr val="EDEBE3"/>
          </a:solidFill>
          <a:ln/>
        </p:spPr>
      </p:sp>
      <p:sp>
        <p:nvSpPr>
          <p:cNvPr id="9" name="Text 6"/>
          <p:cNvSpPr/>
          <p:nvPr/>
        </p:nvSpPr>
        <p:spPr>
          <a:xfrm>
            <a:off x="4842391" y="3204688"/>
            <a:ext cx="196335" cy="340281"/>
          </a:xfrm>
          <a:prstGeom prst="rect">
            <a:avLst/>
          </a:prstGeom>
          <a:noFill/>
          <a:ln/>
        </p:spPr>
        <p:txBody>
          <a:bodyPr wrap="none" lIns="0" tIns="0" rIns="0" bIns="0" rtlCol="0" anchor="t"/>
          <a:lstStyle/>
          <a:p>
            <a:pPr algn="ctr">
              <a:lnSpc>
                <a:spcPts val="2651"/>
              </a:lnSpc>
            </a:pPr>
            <a:r>
              <a:rPr lang="en-US" sz="2651" dirty="0">
                <a:solidFill>
                  <a:srgbClr val="161613"/>
                </a:solidFill>
                <a:latin typeface="DM Sans Medium" pitchFamily="34" charset="0"/>
                <a:ea typeface="DM Sans Medium" pitchFamily="34" charset="-122"/>
                <a:cs typeface="DM Sans Medium" pitchFamily="34" charset="-120"/>
              </a:rPr>
              <a:t>2</a:t>
            </a:r>
            <a:endParaRPr lang="en-US" sz="2651" dirty="0"/>
          </a:p>
        </p:txBody>
      </p:sp>
      <p:sp>
        <p:nvSpPr>
          <p:cNvPr id="10" name="Text 7"/>
          <p:cNvSpPr/>
          <p:nvPr/>
        </p:nvSpPr>
        <p:spPr>
          <a:xfrm>
            <a:off x="5422584" y="3119676"/>
            <a:ext cx="2835235" cy="354331"/>
          </a:xfrm>
          <a:prstGeom prst="rect">
            <a:avLst/>
          </a:prstGeom>
          <a:noFill/>
          <a:ln/>
        </p:spPr>
        <p:txBody>
          <a:bodyPr wrap="none" lIns="0" tIns="0" rIns="0" bIns="0" rtlCol="0" anchor="t"/>
          <a:lstStyle/>
          <a:p>
            <a:pPr>
              <a:lnSpc>
                <a:spcPts val="2751"/>
              </a:lnSpc>
            </a:pPr>
            <a:r>
              <a:rPr lang="en-US" sz="2200" dirty="0">
                <a:solidFill>
                  <a:srgbClr val="161613"/>
                </a:solidFill>
                <a:latin typeface="DM Sans Medium" pitchFamily="34" charset="0"/>
                <a:ea typeface="DM Sans Medium" pitchFamily="34" charset="-122"/>
                <a:cs typeface="DM Sans Medium" pitchFamily="34" charset="-120"/>
              </a:rPr>
              <a:t>Real-time Results</a:t>
            </a:r>
            <a:endParaRPr lang="en-US" sz="2200" dirty="0"/>
          </a:p>
        </p:txBody>
      </p:sp>
      <p:sp>
        <p:nvSpPr>
          <p:cNvPr id="11" name="Text 8"/>
          <p:cNvSpPr/>
          <p:nvPr/>
        </p:nvSpPr>
        <p:spPr>
          <a:xfrm>
            <a:off x="5422584" y="3610096"/>
            <a:ext cx="2927747" cy="1814513"/>
          </a:xfrm>
          <a:prstGeom prst="rect">
            <a:avLst/>
          </a:prstGeom>
          <a:noFill/>
          <a:ln/>
        </p:spPr>
        <p:txBody>
          <a:bodyPr wrap="squar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Farmers receive instant health assessments, enabling prompt action against diseases and pests.</a:t>
            </a:r>
            <a:endParaRPr lang="en-US" sz="1751" dirty="0"/>
          </a:p>
        </p:txBody>
      </p:sp>
      <p:sp>
        <p:nvSpPr>
          <p:cNvPr id="12" name="Shape 9"/>
          <p:cNvSpPr/>
          <p:nvPr/>
        </p:nvSpPr>
        <p:spPr>
          <a:xfrm>
            <a:off x="793790" y="5906573"/>
            <a:ext cx="510303" cy="510303"/>
          </a:xfrm>
          <a:prstGeom prst="roundRect">
            <a:avLst>
              <a:gd name="adj" fmla="val 6667"/>
            </a:avLst>
          </a:prstGeom>
          <a:solidFill>
            <a:srgbClr val="EDEBE3"/>
          </a:solidFill>
          <a:ln/>
        </p:spPr>
      </p:sp>
      <p:sp>
        <p:nvSpPr>
          <p:cNvPr id="13" name="Text 10"/>
          <p:cNvSpPr/>
          <p:nvPr/>
        </p:nvSpPr>
        <p:spPr>
          <a:xfrm>
            <a:off x="947857" y="5991584"/>
            <a:ext cx="202168" cy="340281"/>
          </a:xfrm>
          <a:prstGeom prst="rect">
            <a:avLst/>
          </a:prstGeom>
          <a:noFill/>
          <a:ln/>
        </p:spPr>
        <p:txBody>
          <a:bodyPr wrap="none" lIns="0" tIns="0" rIns="0" bIns="0" rtlCol="0" anchor="t"/>
          <a:lstStyle/>
          <a:p>
            <a:pPr algn="ctr">
              <a:lnSpc>
                <a:spcPts val="2651"/>
              </a:lnSpc>
            </a:pPr>
            <a:r>
              <a:rPr lang="en-US" sz="2651" dirty="0">
                <a:solidFill>
                  <a:srgbClr val="161613"/>
                </a:solidFill>
                <a:latin typeface="DM Sans Medium" pitchFamily="34" charset="0"/>
                <a:ea typeface="DM Sans Medium" pitchFamily="34" charset="-122"/>
                <a:cs typeface="DM Sans Medium" pitchFamily="34" charset="-120"/>
              </a:rPr>
              <a:t>3</a:t>
            </a:r>
            <a:endParaRPr lang="en-US" sz="2651" dirty="0"/>
          </a:p>
        </p:txBody>
      </p:sp>
      <p:sp>
        <p:nvSpPr>
          <p:cNvPr id="14" name="Text 11"/>
          <p:cNvSpPr/>
          <p:nvPr/>
        </p:nvSpPr>
        <p:spPr>
          <a:xfrm>
            <a:off x="1530906" y="5906572"/>
            <a:ext cx="3052287" cy="354331"/>
          </a:xfrm>
          <a:prstGeom prst="rect">
            <a:avLst/>
          </a:prstGeom>
          <a:noFill/>
          <a:ln/>
        </p:spPr>
        <p:txBody>
          <a:bodyPr wrap="none" lIns="0" tIns="0" rIns="0" bIns="0" rtlCol="0" anchor="t"/>
          <a:lstStyle/>
          <a:p>
            <a:pPr>
              <a:lnSpc>
                <a:spcPts val="2751"/>
              </a:lnSpc>
            </a:pPr>
            <a:r>
              <a:rPr lang="en-US" sz="2200" dirty="0">
                <a:solidFill>
                  <a:srgbClr val="161613"/>
                </a:solidFill>
                <a:latin typeface="DM Sans Medium" pitchFamily="34" charset="0"/>
                <a:ea typeface="DM Sans Medium" pitchFamily="34" charset="-122"/>
                <a:cs typeface="DM Sans Medium" pitchFamily="34" charset="-120"/>
              </a:rPr>
              <a:t>User-friendly Interface</a:t>
            </a:r>
            <a:endParaRPr lang="en-US" sz="2200" dirty="0"/>
          </a:p>
        </p:txBody>
      </p:sp>
      <p:sp>
        <p:nvSpPr>
          <p:cNvPr id="15" name="Text 12"/>
          <p:cNvSpPr/>
          <p:nvPr/>
        </p:nvSpPr>
        <p:spPr>
          <a:xfrm>
            <a:off x="1530908" y="6396991"/>
            <a:ext cx="6819305" cy="725805"/>
          </a:xfrm>
          <a:prstGeom prst="rect">
            <a:avLst/>
          </a:prstGeom>
          <a:noFill/>
          <a:ln/>
        </p:spPr>
        <p:txBody>
          <a:bodyPr wrap="squar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The mobile app simplifies complex AI technology for easy use by farmers.</a:t>
            </a:r>
            <a:endParaRPr lang="en-US" sz="175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
            <a:ext cx="5486400" cy="8231148"/>
          </a:xfrm>
          <a:prstGeom prst="rect">
            <a:avLst/>
          </a:prstGeom>
        </p:spPr>
      </p:pic>
      <p:sp>
        <p:nvSpPr>
          <p:cNvPr id="3" name="Text 0"/>
          <p:cNvSpPr/>
          <p:nvPr/>
        </p:nvSpPr>
        <p:spPr>
          <a:xfrm>
            <a:off x="6258044" y="606267"/>
            <a:ext cx="7600712" cy="1378029"/>
          </a:xfrm>
          <a:prstGeom prst="rect">
            <a:avLst/>
          </a:prstGeom>
          <a:noFill/>
          <a:ln/>
        </p:spPr>
        <p:txBody>
          <a:bodyPr wrap="square" lIns="0" tIns="0" rIns="0" bIns="0" rtlCol="0" anchor="t"/>
          <a:lstStyle/>
          <a:p>
            <a:pPr>
              <a:lnSpc>
                <a:spcPts val="5400"/>
              </a:lnSpc>
            </a:pPr>
            <a:r>
              <a:rPr lang="en-US" sz="4300" dirty="0">
                <a:solidFill>
                  <a:srgbClr val="161613"/>
                </a:solidFill>
                <a:latin typeface="DM Sans Medium" pitchFamily="34" charset="0"/>
                <a:ea typeface="DM Sans Medium" pitchFamily="34" charset="-122"/>
                <a:cs typeface="DM Sans Medium" pitchFamily="34" charset="-120"/>
              </a:rPr>
              <a:t>Linear Regression for Price Prediction</a:t>
            </a:r>
            <a:endParaRPr lang="en-US" sz="4300" dirty="0"/>
          </a:p>
        </p:txBody>
      </p:sp>
      <p:sp>
        <p:nvSpPr>
          <p:cNvPr id="4" name="Shape 1"/>
          <p:cNvSpPr/>
          <p:nvPr/>
        </p:nvSpPr>
        <p:spPr>
          <a:xfrm>
            <a:off x="6573441" y="2314932"/>
            <a:ext cx="30480" cy="5309949"/>
          </a:xfrm>
          <a:prstGeom prst="roundRect">
            <a:avLst>
              <a:gd name="adj" fmla="val 108513"/>
            </a:avLst>
          </a:prstGeom>
          <a:solidFill>
            <a:srgbClr val="D3D1C9"/>
          </a:solidFill>
          <a:ln/>
        </p:spPr>
      </p:sp>
      <p:sp>
        <p:nvSpPr>
          <p:cNvPr id="5" name="Shape 2"/>
          <p:cNvSpPr/>
          <p:nvPr/>
        </p:nvSpPr>
        <p:spPr>
          <a:xfrm>
            <a:off x="6806209" y="2795707"/>
            <a:ext cx="771644" cy="30480"/>
          </a:xfrm>
          <a:prstGeom prst="roundRect">
            <a:avLst>
              <a:gd name="adj" fmla="val 108513"/>
            </a:avLst>
          </a:prstGeom>
          <a:solidFill>
            <a:srgbClr val="D3D1C9"/>
          </a:solidFill>
          <a:ln/>
        </p:spPr>
      </p:sp>
      <p:sp>
        <p:nvSpPr>
          <p:cNvPr id="6" name="Shape 3"/>
          <p:cNvSpPr/>
          <p:nvPr/>
        </p:nvSpPr>
        <p:spPr>
          <a:xfrm>
            <a:off x="6340674" y="2562939"/>
            <a:ext cx="496015" cy="496015"/>
          </a:xfrm>
          <a:prstGeom prst="roundRect">
            <a:avLst>
              <a:gd name="adj" fmla="val 6668"/>
            </a:avLst>
          </a:prstGeom>
          <a:solidFill>
            <a:srgbClr val="EDEBE3"/>
          </a:solidFill>
          <a:ln/>
        </p:spPr>
      </p:sp>
      <p:sp>
        <p:nvSpPr>
          <p:cNvPr id="7" name="Text 4"/>
          <p:cNvSpPr/>
          <p:nvPr/>
        </p:nvSpPr>
        <p:spPr>
          <a:xfrm>
            <a:off x="6534388" y="2645570"/>
            <a:ext cx="108467" cy="330756"/>
          </a:xfrm>
          <a:prstGeom prst="rect">
            <a:avLst/>
          </a:prstGeom>
          <a:noFill/>
          <a:ln/>
        </p:spPr>
        <p:txBody>
          <a:bodyPr wrap="none" lIns="0" tIns="0" rIns="0" bIns="0" rtlCol="0" anchor="t"/>
          <a:lstStyle/>
          <a:p>
            <a:pPr algn="ctr">
              <a:lnSpc>
                <a:spcPts val="2600"/>
              </a:lnSpc>
            </a:pPr>
            <a:r>
              <a:rPr lang="en-US" sz="2600" dirty="0">
                <a:solidFill>
                  <a:srgbClr val="161613"/>
                </a:solidFill>
                <a:latin typeface="DM Sans Medium" pitchFamily="34" charset="0"/>
                <a:ea typeface="DM Sans Medium" pitchFamily="34" charset="-122"/>
                <a:cs typeface="DM Sans Medium" pitchFamily="34" charset="-120"/>
              </a:rPr>
              <a:t>1</a:t>
            </a:r>
            <a:endParaRPr lang="en-US" sz="2600" dirty="0"/>
          </a:p>
        </p:txBody>
      </p:sp>
      <p:sp>
        <p:nvSpPr>
          <p:cNvPr id="8" name="Text 5"/>
          <p:cNvSpPr/>
          <p:nvPr/>
        </p:nvSpPr>
        <p:spPr>
          <a:xfrm>
            <a:off x="7801332" y="2535317"/>
            <a:ext cx="2756179" cy="344448"/>
          </a:xfrm>
          <a:prstGeom prst="rect">
            <a:avLst/>
          </a:prstGeom>
          <a:noFill/>
          <a:ln/>
        </p:spPr>
        <p:txBody>
          <a:bodyPr wrap="none" lIns="0" tIns="0" rIns="0" bIns="0" rtlCol="0" anchor="t"/>
          <a:lstStyle/>
          <a:p>
            <a:pPr>
              <a:lnSpc>
                <a:spcPts val="2700"/>
              </a:lnSpc>
            </a:pPr>
            <a:r>
              <a:rPr lang="en-US" sz="2151" dirty="0">
                <a:solidFill>
                  <a:srgbClr val="161613"/>
                </a:solidFill>
                <a:latin typeface="DM Sans Medium" pitchFamily="34" charset="0"/>
                <a:ea typeface="DM Sans Medium" pitchFamily="34" charset="-122"/>
                <a:cs typeface="DM Sans Medium" pitchFamily="34" charset="-120"/>
              </a:rPr>
              <a:t>Data Collection</a:t>
            </a:r>
            <a:endParaRPr lang="en-US" sz="2151" dirty="0"/>
          </a:p>
        </p:txBody>
      </p:sp>
      <p:sp>
        <p:nvSpPr>
          <p:cNvPr id="9" name="Text 6"/>
          <p:cNvSpPr/>
          <p:nvPr/>
        </p:nvSpPr>
        <p:spPr>
          <a:xfrm>
            <a:off x="7801332" y="3012043"/>
            <a:ext cx="6057424" cy="705564"/>
          </a:xfrm>
          <a:prstGeom prst="rect">
            <a:avLst/>
          </a:prstGeom>
          <a:noFill/>
          <a:ln/>
        </p:spPr>
        <p:txBody>
          <a:bodyPr wrap="square" lIns="0" tIns="0" rIns="0" bIns="0" rtlCol="0" anchor="t"/>
          <a:lstStyle/>
          <a:p>
            <a:pPr>
              <a:lnSpc>
                <a:spcPts val="2751"/>
              </a:lnSpc>
            </a:pPr>
            <a:r>
              <a:rPr lang="en-US" sz="1700" dirty="0">
                <a:solidFill>
                  <a:srgbClr val="161613"/>
                </a:solidFill>
                <a:latin typeface="Inter" pitchFamily="34" charset="0"/>
                <a:ea typeface="Inter" pitchFamily="34" charset="-122"/>
                <a:cs typeface="Inter" pitchFamily="34" charset="-120"/>
              </a:rPr>
              <a:t>Market data from various Indian states and districts is gathered and processed.</a:t>
            </a:r>
            <a:endParaRPr lang="en-US" sz="1700" dirty="0"/>
          </a:p>
        </p:txBody>
      </p:sp>
      <p:sp>
        <p:nvSpPr>
          <p:cNvPr id="10" name="Shape 7"/>
          <p:cNvSpPr/>
          <p:nvPr/>
        </p:nvSpPr>
        <p:spPr>
          <a:xfrm>
            <a:off x="6806209" y="4639151"/>
            <a:ext cx="771644" cy="30480"/>
          </a:xfrm>
          <a:prstGeom prst="roundRect">
            <a:avLst>
              <a:gd name="adj" fmla="val 108513"/>
            </a:avLst>
          </a:prstGeom>
          <a:solidFill>
            <a:srgbClr val="D3D1C9"/>
          </a:solidFill>
          <a:ln/>
        </p:spPr>
      </p:sp>
      <p:sp>
        <p:nvSpPr>
          <p:cNvPr id="11" name="Shape 8"/>
          <p:cNvSpPr/>
          <p:nvPr/>
        </p:nvSpPr>
        <p:spPr>
          <a:xfrm>
            <a:off x="6340674" y="4406385"/>
            <a:ext cx="496015" cy="496015"/>
          </a:xfrm>
          <a:prstGeom prst="roundRect">
            <a:avLst>
              <a:gd name="adj" fmla="val 6668"/>
            </a:avLst>
          </a:prstGeom>
          <a:solidFill>
            <a:srgbClr val="EDEBE3"/>
          </a:solidFill>
          <a:ln/>
        </p:spPr>
      </p:sp>
      <p:sp>
        <p:nvSpPr>
          <p:cNvPr id="12" name="Text 9"/>
          <p:cNvSpPr/>
          <p:nvPr/>
        </p:nvSpPr>
        <p:spPr>
          <a:xfrm>
            <a:off x="6493194" y="4489014"/>
            <a:ext cx="190857" cy="330756"/>
          </a:xfrm>
          <a:prstGeom prst="rect">
            <a:avLst/>
          </a:prstGeom>
          <a:noFill/>
          <a:ln/>
        </p:spPr>
        <p:txBody>
          <a:bodyPr wrap="none" lIns="0" tIns="0" rIns="0" bIns="0" rtlCol="0" anchor="t"/>
          <a:lstStyle/>
          <a:p>
            <a:pPr algn="ctr">
              <a:lnSpc>
                <a:spcPts val="2600"/>
              </a:lnSpc>
            </a:pPr>
            <a:r>
              <a:rPr lang="en-US" sz="2600" dirty="0">
                <a:solidFill>
                  <a:srgbClr val="161613"/>
                </a:solidFill>
                <a:latin typeface="DM Sans Medium" pitchFamily="34" charset="0"/>
                <a:ea typeface="DM Sans Medium" pitchFamily="34" charset="-122"/>
                <a:cs typeface="DM Sans Medium" pitchFamily="34" charset="-120"/>
              </a:rPr>
              <a:t>2</a:t>
            </a:r>
            <a:endParaRPr lang="en-US" sz="2600" dirty="0"/>
          </a:p>
        </p:txBody>
      </p:sp>
      <p:sp>
        <p:nvSpPr>
          <p:cNvPr id="13" name="Text 10"/>
          <p:cNvSpPr/>
          <p:nvPr/>
        </p:nvSpPr>
        <p:spPr>
          <a:xfrm>
            <a:off x="7801332" y="4378763"/>
            <a:ext cx="2756179" cy="344448"/>
          </a:xfrm>
          <a:prstGeom prst="rect">
            <a:avLst/>
          </a:prstGeom>
          <a:noFill/>
          <a:ln/>
        </p:spPr>
        <p:txBody>
          <a:bodyPr wrap="none" lIns="0" tIns="0" rIns="0" bIns="0" rtlCol="0" anchor="t"/>
          <a:lstStyle/>
          <a:p>
            <a:pPr>
              <a:lnSpc>
                <a:spcPts val="2700"/>
              </a:lnSpc>
            </a:pPr>
            <a:r>
              <a:rPr lang="en-US" sz="2151" dirty="0">
                <a:solidFill>
                  <a:srgbClr val="161613"/>
                </a:solidFill>
                <a:latin typeface="DM Sans Medium" pitchFamily="34" charset="0"/>
                <a:ea typeface="DM Sans Medium" pitchFamily="34" charset="-122"/>
                <a:cs typeface="DM Sans Medium" pitchFamily="34" charset="-120"/>
              </a:rPr>
              <a:t>Model Training</a:t>
            </a:r>
            <a:endParaRPr lang="en-US" sz="2151" dirty="0"/>
          </a:p>
        </p:txBody>
      </p:sp>
      <p:sp>
        <p:nvSpPr>
          <p:cNvPr id="14" name="Text 11"/>
          <p:cNvSpPr/>
          <p:nvPr/>
        </p:nvSpPr>
        <p:spPr>
          <a:xfrm>
            <a:off x="7801332" y="4855489"/>
            <a:ext cx="6057424" cy="705564"/>
          </a:xfrm>
          <a:prstGeom prst="rect">
            <a:avLst/>
          </a:prstGeom>
          <a:noFill/>
          <a:ln/>
        </p:spPr>
        <p:txBody>
          <a:bodyPr wrap="square" lIns="0" tIns="0" rIns="0" bIns="0" rtlCol="0" anchor="t"/>
          <a:lstStyle/>
          <a:p>
            <a:pPr>
              <a:lnSpc>
                <a:spcPts val="2751"/>
              </a:lnSpc>
            </a:pPr>
            <a:r>
              <a:rPr lang="en-US" sz="1700" dirty="0">
                <a:solidFill>
                  <a:srgbClr val="161613"/>
                </a:solidFill>
                <a:latin typeface="Inter" pitchFamily="34" charset="0"/>
                <a:ea typeface="Inter" pitchFamily="34" charset="-122"/>
                <a:cs typeface="Inter" pitchFamily="34" charset="-120"/>
              </a:rPr>
              <a:t>Linear regression algorithms learn from historical price patterns and market factors.</a:t>
            </a:r>
            <a:endParaRPr lang="en-US" sz="1700" dirty="0"/>
          </a:p>
        </p:txBody>
      </p:sp>
      <p:sp>
        <p:nvSpPr>
          <p:cNvPr id="15" name="Shape 12"/>
          <p:cNvSpPr/>
          <p:nvPr/>
        </p:nvSpPr>
        <p:spPr>
          <a:xfrm>
            <a:off x="6806209" y="6482596"/>
            <a:ext cx="771644" cy="30480"/>
          </a:xfrm>
          <a:prstGeom prst="roundRect">
            <a:avLst>
              <a:gd name="adj" fmla="val 108513"/>
            </a:avLst>
          </a:prstGeom>
          <a:solidFill>
            <a:srgbClr val="D3D1C9"/>
          </a:solidFill>
          <a:ln/>
        </p:spPr>
      </p:sp>
      <p:sp>
        <p:nvSpPr>
          <p:cNvPr id="16" name="Shape 13"/>
          <p:cNvSpPr/>
          <p:nvPr/>
        </p:nvSpPr>
        <p:spPr>
          <a:xfrm>
            <a:off x="6340674" y="6249830"/>
            <a:ext cx="496015" cy="496015"/>
          </a:xfrm>
          <a:prstGeom prst="roundRect">
            <a:avLst>
              <a:gd name="adj" fmla="val 6668"/>
            </a:avLst>
          </a:prstGeom>
          <a:solidFill>
            <a:srgbClr val="EDEBE3"/>
          </a:solidFill>
          <a:ln/>
        </p:spPr>
      </p:sp>
      <p:sp>
        <p:nvSpPr>
          <p:cNvPr id="17" name="Text 14"/>
          <p:cNvSpPr/>
          <p:nvPr/>
        </p:nvSpPr>
        <p:spPr>
          <a:xfrm>
            <a:off x="6490455" y="6332459"/>
            <a:ext cx="196453" cy="330756"/>
          </a:xfrm>
          <a:prstGeom prst="rect">
            <a:avLst/>
          </a:prstGeom>
          <a:noFill/>
          <a:ln/>
        </p:spPr>
        <p:txBody>
          <a:bodyPr wrap="none" lIns="0" tIns="0" rIns="0" bIns="0" rtlCol="0" anchor="t"/>
          <a:lstStyle/>
          <a:p>
            <a:pPr algn="ctr">
              <a:lnSpc>
                <a:spcPts val="2600"/>
              </a:lnSpc>
            </a:pPr>
            <a:r>
              <a:rPr lang="en-US" sz="2600" dirty="0">
                <a:solidFill>
                  <a:srgbClr val="161613"/>
                </a:solidFill>
                <a:latin typeface="DM Sans Medium" pitchFamily="34" charset="0"/>
                <a:ea typeface="DM Sans Medium" pitchFamily="34" charset="-122"/>
                <a:cs typeface="DM Sans Medium" pitchFamily="34" charset="-120"/>
              </a:rPr>
              <a:t>3</a:t>
            </a:r>
            <a:endParaRPr lang="en-US" sz="2600" dirty="0"/>
          </a:p>
        </p:txBody>
      </p:sp>
      <p:sp>
        <p:nvSpPr>
          <p:cNvPr id="18" name="Text 15"/>
          <p:cNvSpPr/>
          <p:nvPr/>
        </p:nvSpPr>
        <p:spPr>
          <a:xfrm>
            <a:off x="7801332" y="6222207"/>
            <a:ext cx="2756179" cy="344448"/>
          </a:xfrm>
          <a:prstGeom prst="rect">
            <a:avLst/>
          </a:prstGeom>
          <a:noFill/>
          <a:ln/>
        </p:spPr>
        <p:txBody>
          <a:bodyPr wrap="none" lIns="0" tIns="0" rIns="0" bIns="0" rtlCol="0" anchor="t"/>
          <a:lstStyle/>
          <a:p>
            <a:pPr>
              <a:lnSpc>
                <a:spcPts val="2700"/>
              </a:lnSpc>
            </a:pPr>
            <a:r>
              <a:rPr lang="en-US" sz="2151" dirty="0">
                <a:solidFill>
                  <a:srgbClr val="161613"/>
                </a:solidFill>
                <a:latin typeface="DM Sans Medium" pitchFamily="34" charset="0"/>
                <a:ea typeface="DM Sans Medium" pitchFamily="34" charset="-122"/>
                <a:cs typeface="DM Sans Medium" pitchFamily="34" charset="-120"/>
              </a:rPr>
              <a:t>Price Forecasting</a:t>
            </a:r>
            <a:endParaRPr lang="en-US" sz="2151" dirty="0"/>
          </a:p>
        </p:txBody>
      </p:sp>
      <p:sp>
        <p:nvSpPr>
          <p:cNvPr id="19" name="Text 16"/>
          <p:cNvSpPr/>
          <p:nvPr/>
        </p:nvSpPr>
        <p:spPr>
          <a:xfrm>
            <a:off x="7801332" y="6698934"/>
            <a:ext cx="6057424" cy="705564"/>
          </a:xfrm>
          <a:prstGeom prst="rect">
            <a:avLst/>
          </a:prstGeom>
          <a:noFill/>
          <a:ln/>
        </p:spPr>
        <p:txBody>
          <a:bodyPr wrap="square" lIns="0" tIns="0" rIns="0" bIns="0" rtlCol="0" anchor="t"/>
          <a:lstStyle/>
          <a:p>
            <a:pPr>
              <a:lnSpc>
                <a:spcPts val="2751"/>
              </a:lnSpc>
            </a:pPr>
            <a:r>
              <a:rPr lang="en-US" sz="1700" dirty="0">
                <a:solidFill>
                  <a:srgbClr val="161613"/>
                </a:solidFill>
                <a:latin typeface="Inter" pitchFamily="34" charset="0"/>
                <a:ea typeface="Inter" pitchFamily="34" charset="-122"/>
                <a:cs typeface="Inter" pitchFamily="34" charset="-120"/>
              </a:rPr>
              <a:t>The system generates accurate price predictions for informed decision-making by farmers.</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1" y="1412557"/>
            <a:ext cx="7042428" cy="708779"/>
          </a:xfrm>
          <a:prstGeom prst="rect">
            <a:avLst/>
          </a:prstGeom>
          <a:noFill/>
          <a:ln/>
        </p:spPr>
        <p:txBody>
          <a:bodyPr wrap="none" lIns="0" tIns="0" rIns="0" bIns="0" rtlCol="0" anchor="t"/>
          <a:lstStyle/>
          <a:p>
            <a:pPr>
              <a:lnSpc>
                <a:spcPts val="5551"/>
              </a:lnSpc>
            </a:pPr>
            <a:r>
              <a:rPr lang="en-US" sz="4451" dirty="0">
                <a:solidFill>
                  <a:srgbClr val="161613"/>
                </a:solidFill>
                <a:latin typeface="DM Sans Medium" pitchFamily="34" charset="0"/>
                <a:ea typeface="DM Sans Medium" pitchFamily="34" charset="-122"/>
                <a:cs typeface="DM Sans Medium" pitchFamily="34" charset="-120"/>
              </a:rPr>
              <a:t>Crop Varieties and Grades</a:t>
            </a:r>
            <a:endParaRPr lang="en-US" sz="4451" dirty="0"/>
          </a:p>
        </p:txBody>
      </p:sp>
      <p:sp>
        <p:nvSpPr>
          <p:cNvPr id="4" name="Shape 1"/>
          <p:cNvSpPr/>
          <p:nvPr/>
        </p:nvSpPr>
        <p:spPr>
          <a:xfrm>
            <a:off x="6280191" y="2461499"/>
            <a:ext cx="7556421" cy="4355544"/>
          </a:xfrm>
          <a:prstGeom prst="roundRect">
            <a:avLst>
              <a:gd name="adj" fmla="val 781"/>
            </a:avLst>
          </a:prstGeom>
          <a:noFill/>
          <a:ln w="7620">
            <a:solidFill>
              <a:srgbClr val="000000">
                <a:alpha val="8000"/>
              </a:srgbClr>
            </a:solidFill>
            <a:prstDash val="solid"/>
          </a:ln>
        </p:spPr>
      </p:sp>
      <p:sp>
        <p:nvSpPr>
          <p:cNvPr id="5" name="Shape 2"/>
          <p:cNvSpPr/>
          <p:nvPr/>
        </p:nvSpPr>
        <p:spPr>
          <a:xfrm>
            <a:off x="6287811" y="2469119"/>
            <a:ext cx="7540347" cy="650319"/>
          </a:xfrm>
          <a:prstGeom prst="rect">
            <a:avLst/>
          </a:prstGeom>
          <a:solidFill>
            <a:srgbClr val="FFFFFF">
              <a:alpha val="4000"/>
            </a:srgbClr>
          </a:solidFill>
          <a:ln/>
        </p:spPr>
      </p:sp>
      <p:sp>
        <p:nvSpPr>
          <p:cNvPr id="6" name="Text 3"/>
          <p:cNvSpPr/>
          <p:nvPr/>
        </p:nvSpPr>
        <p:spPr>
          <a:xfrm>
            <a:off x="6515458" y="2612829"/>
            <a:ext cx="2055733" cy="362903"/>
          </a:xfrm>
          <a:prstGeom prst="rect">
            <a:avLst/>
          </a:prstGeom>
          <a:noFill/>
          <a:ln/>
        </p:spPr>
        <p:txBody>
          <a:bodyPr wrap="non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Crop</a:t>
            </a:r>
            <a:endParaRPr lang="en-US" sz="1751" dirty="0"/>
          </a:p>
        </p:txBody>
      </p:sp>
      <p:sp>
        <p:nvSpPr>
          <p:cNvPr id="7" name="Text 4"/>
          <p:cNvSpPr/>
          <p:nvPr/>
        </p:nvSpPr>
        <p:spPr>
          <a:xfrm>
            <a:off x="9032439" y="2612829"/>
            <a:ext cx="2051923" cy="362903"/>
          </a:xfrm>
          <a:prstGeom prst="rect">
            <a:avLst/>
          </a:prstGeom>
          <a:noFill/>
          <a:ln/>
        </p:spPr>
        <p:txBody>
          <a:bodyPr wrap="non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Common Varieties</a:t>
            </a:r>
            <a:endParaRPr lang="en-US" sz="1751" dirty="0"/>
          </a:p>
        </p:txBody>
      </p:sp>
      <p:sp>
        <p:nvSpPr>
          <p:cNvPr id="8" name="Text 5"/>
          <p:cNvSpPr/>
          <p:nvPr/>
        </p:nvSpPr>
        <p:spPr>
          <a:xfrm>
            <a:off x="11545611" y="2612829"/>
            <a:ext cx="2055733" cy="362903"/>
          </a:xfrm>
          <a:prstGeom prst="rect">
            <a:avLst/>
          </a:prstGeom>
          <a:noFill/>
          <a:ln/>
        </p:spPr>
        <p:txBody>
          <a:bodyPr wrap="non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Grades</a:t>
            </a:r>
            <a:endParaRPr lang="en-US" sz="1751" dirty="0"/>
          </a:p>
        </p:txBody>
      </p:sp>
      <p:sp>
        <p:nvSpPr>
          <p:cNvPr id="9" name="Shape 6"/>
          <p:cNvSpPr/>
          <p:nvPr/>
        </p:nvSpPr>
        <p:spPr>
          <a:xfrm>
            <a:off x="6287811" y="3119438"/>
            <a:ext cx="7540347" cy="1013223"/>
          </a:xfrm>
          <a:prstGeom prst="rect">
            <a:avLst/>
          </a:prstGeom>
          <a:solidFill>
            <a:srgbClr val="000000">
              <a:alpha val="4000"/>
            </a:srgbClr>
          </a:solidFill>
          <a:ln/>
        </p:spPr>
      </p:sp>
      <p:sp>
        <p:nvSpPr>
          <p:cNvPr id="10" name="Text 7"/>
          <p:cNvSpPr/>
          <p:nvPr/>
        </p:nvSpPr>
        <p:spPr>
          <a:xfrm>
            <a:off x="6515458" y="3263147"/>
            <a:ext cx="2055733" cy="362903"/>
          </a:xfrm>
          <a:prstGeom prst="rect">
            <a:avLst/>
          </a:prstGeom>
          <a:noFill/>
          <a:ln/>
        </p:spPr>
        <p:txBody>
          <a:bodyPr wrap="non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Wheat</a:t>
            </a:r>
            <a:endParaRPr lang="en-US" sz="1751" dirty="0"/>
          </a:p>
        </p:txBody>
      </p:sp>
      <p:sp>
        <p:nvSpPr>
          <p:cNvPr id="11" name="Text 8"/>
          <p:cNvSpPr/>
          <p:nvPr/>
        </p:nvSpPr>
        <p:spPr>
          <a:xfrm>
            <a:off x="9032439" y="3263147"/>
            <a:ext cx="2051923" cy="725805"/>
          </a:xfrm>
          <a:prstGeom prst="rect">
            <a:avLst/>
          </a:prstGeom>
          <a:noFill/>
          <a:ln/>
        </p:spPr>
        <p:txBody>
          <a:bodyPr wrap="squar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HD-2967, PBW-343</a:t>
            </a:r>
            <a:endParaRPr lang="en-US" sz="1751" dirty="0"/>
          </a:p>
        </p:txBody>
      </p:sp>
      <p:sp>
        <p:nvSpPr>
          <p:cNvPr id="12" name="Text 9"/>
          <p:cNvSpPr/>
          <p:nvPr/>
        </p:nvSpPr>
        <p:spPr>
          <a:xfrm>
            <a:off x="11545611" y="3263147"/>
            <a:ext cx="2055733" cy="362903"/>
          </a:xfrm>
          <a:prstGeom prst="rect">
            <a:avLst/>
          </a:prstGeom>
          <a:noFill/>
          <a:ln/>
        </p:spPr>
        <p:txBody>
          <a:bodyPr wrap="non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A, B, C</a:t>
            </a:r>
            <a:endParaRPr lang="en-US" sz="1751" dirty="0"/>
          </a:p>
        </p:txBody>
      </p:sp>
      <p:sp>
        <p:nvSpPr>
          <p:cNvPr id="13" name="Shape 10"/>
          <p:cNvSpPr/>
          <p:nvPr/>
        </p:nvSpPr>
        <p:spPr>
          <a:xfrm>
            <a:off x="6287811" y="4132659"/>
            <a:ext cx="7540347" cy="1013223"/>
          </a:xfrm>
          <a:prstGeom prst="rect">
            <a:avLst/>
          </a:prstGeom>
          <a:solidFill>
            <a:srgbClr val="FFFFFF">
              <a:alpha val="4000"/>
            </a:srgbClr>
          </a:solidFill>
          <a:ln/>
        </p:spPr>
      </p:sp>
      <p:sp>
        <p:nvSpPr>
          <p:cNvPr id="14" name="Text 11"/>
          <p:cNvSpPr/>
          <p:nvPr/>
        </p:nvSpPr>
        <p:spPr>
          <a:xfrm>
            <a:off x="6515458" y="4276370"/>
            <a:ext cx="2055733" cy="362903"/>
          </a:xfrm>
          <a:prstGeom prst="rect">
            <a:avLst/>
          </a:prstGeom>
          <a:noFill/>
          <a:ln/>
        </p:spPr>
        <p:txBody>
          <a:bodyPr wrap="non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Potato</a:t>
            </a:r>
            <a:endParaRPr lang="en-US" sz="1751" dirty="0"/>
          </a:p>
        </p:txBody>
      </p:sp>
      <p:sp>
        <p:nvSpPr>
          <p:cNvPr id="15" name="Text 12"/>
          <p:cNvSpPr/>
          <p:nvPr/>
        </p:nvSpPr>
        <p:spPr>
          <a:xfrm>
            <a:off x="9032439" y="4276368"/>
            <a:ext cx="2051923" cy="725805"/>
          </a:xfrm>
          <a:prstGeom prst="rect">
            <a:avLst/>
          </a:prstGeom>
          <a:noFill/>
          <a:ln/>
        </p:spPr>
        <p:txBody>
          <a:bodyPr wrap="squar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Kufri Jyoti, Kufri Chandramukhi</a:t>
            </a:r>
            <a:endParaRPr lang="en-US" sz="1751" dirty="0"/>
          </a:p>
        </p:txBody>
      </p:sp>
      <p:sp>
        <p:nvSpPr>
          <p:cNvPr id="16" name="Text 13"/>
          <p:cNvSpPr/>
          <p:nvPr/>
        </p:nvSpPr>
        <p:spPr>
          <a:xfrm>
            <a:off x="11545611" y="4276370"/>
            <a:ext cx="2055733" cy="362903"/>
          </a:xfrm>
          <a:prstGeom prst="rect">
            <a:avLst/>
          </a:prstGeom>
          <a:noFill/>
          <a:ln/>
        </p:spPr>
        <p:txBody>
          <a:bodyPr wrap="non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Grade 1, 2, 3</a:t>
            </a:r>
            <a:endParaRPr lang="en-US" sz="1751" dirty="0"/>
          </a:p>
        </p:txBody>
      </p:sp>
      <p:sp>
        <p:nvSpPr>
          <p:cNvPr id="17" name="Shape 14"/>
          <p:cNvSpPr/>
          <p:nvPr/>
        </p:nvSpPr>
        <p:spPr>
          <a:xfrm>
            <a:off x="6287811" y="5145882"/>
            <a:ext cx="7540347" cy="650319"/>
          </a:xfrm>
          <a:prstGeom prst="rect">
            <a:avLst/>
          </a:prstGeom>
          <a:solidFill>
            <a:srgbClr val="000000">
              <a:alpha val="4000"/>
            </a:srgbClr>
          </a:solidFill>
          <a:ln/>
        </p:spPr>
      </p:sp>
      <p:sp>
        <p:nvSpPr>
          <p:cNvPr id="18" name="Text 15"/>
          <p:cNvSpPr/>
          <p:nvPr/>
        </p:nvSpPr>
        <p:spPr>
          <a:xfrm>
            <a:off x="6515458" y="5289591"/>
            <a:ext cx="2055733" cy="362903"/>
          </a:xfrm>
          <a:prstGeom prst="rect">
            <a:avLst/>
          </a:prstGeom>
          <a:noFill/>
          <a:ln/>
        </p:spPr>
        <p:txBody>
          <a:bodyPr wrap="non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Rice</a:t>
            </a:r>
            <a:endParaRPr lang="en-US" sz="1751" dirty="0"/>
          </a:p>
        </p:txBody>
      </p:sp>
      <p:sp>
        <p:nvSpPr>
          <p:cNvPr id="19" name="Text 16"/>
          <p:cNvSpPr/>
          <p:nvPr/>
        </p:nvSpPr>
        <p:spPr>
          <a:xfrm>
            <a:off x="9032439" y="5289591"/>
            <a:ext cx="2051923" cy="362903"/>
          </a:xfrm>
          <a:prstGeom prst="rect">
            <a:avLst/>
          </a:prstGeom>
          <a:noFill/>
          <a:ln/>
        </p:spPr>
        <p:txBody>
          <a:bodyPr wrap="non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Basmati, IR-36</a:t>
            </a:r>
            <a:endParaRPr lang="en-US" sz="1751" dirty="0"/>
          </a:p>
        </p:txBody>
      </p:sp>
      <p:sp>
        <p:nvSpPr>
          <p:cNvPr id="20" name="Text 17"/>
          <p:cNvSpPr/>
          <p:nvPr/>
        </p:nvSpPr>
        <p:spPr>
          <a:xfrm>
            <a:off x="11545611" y="5289591"/>
            <a:ext cx="2055733" cy="362903"/>
          </a:xfrm>
          <a:prstGeom prst="rect">
            <a:avLst/>
          </a:prstGeom>
          <a:noFill/>
          <a:ln/>
        </p:spPr>
        <p:txBody>
          <a:bodyPr wrap="non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Grade A, Common</a:t>
            </a:r>
            <a:endParaRPr lang="en-US" sz="1751" dirty="0"/>
          </a:p>
        </p:txBody>
      </p:sp>
      <p:sp>
        <p:nvSpPr>
          <p:cNvPr id="21" name="Shape 18"/>
          <p:cNvSpPr/>
          <p:nvPr/>
        </p:nvSpPr>
        <p:spPr>
          <a:xfrm>
            <a:off x="6287811" y="5796202"/>
            <a:ext cx="7540347" cy="1013223"/>
          </a:xfrm>
          <a:prstGeom prst="rect">
            <a:avLst/>
          </a:prstGeom>
          <a:solidFill>
            <a:srgbClr val="FFFFFF">
              <a:alpha val="4000"/>
            </a:srgbClr>
          </a:solidFill>
          <a:ln/>
        </p:spPr>
      </p:sp>
      <p:sp>
        <p:nvSpPr>
          <p:cNvPr id="22" name="Text 19"/>
          <p:cNvSpPr/>
          <p:nvPr/>
        </p:nvSpPr>
        <p:spPr>
          <a:xfrm>
            <a:off x="6515458" y="5939910"/>
            <a:ext cx="2055733" cy="362903"/>
          </a:xfrm>
          <a:prstGeom prst="rect">
            <a:avLst/>
          </a:prstGeom>
          <a:noFill/>
          <a:ln/>
        </p:spPr>
        <p:txBody>
          <a:bodyPr wrap="non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Tomato</a:t>
            </a:r>
            <a:endParaRPr lang="en-US" sz="1751" dirty="0"/>
          </a:p>
        </p:txBody>
      </p:sp>
      <p:sp>
        <p:nvSpPr>
          <p:cNvPr id="23" name="Text 20"/>
          <p:cNvSpPr/>
          <p:nvPr/>
        </p:nvSpPr>
        <p:spPr>
          <a:xfrm>
            <a:off x="9032439" y="5939910"/>
            <a:ext cx="2051923" cy="725805"/>
          </a:xfrm>
          <a:prstGeom prst="rect">
            <a:avLst/>
          </a:prstGeom>
          <a:noFill/>
          <a:ln/>
        </p:spPr>
        <p:txBody>
          <a:bodyPr wrap="squar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Pusa Ruby, Arka Vikas</a:t>
            </a:r>
            <a:endParaRPr lang="en-US" sz="1751" dirty="0"/>
          </a:p>
        </p:txBody>
      </p:sp>
      <p:sp>
        <p:nvSpPr>
          <p:cNvPr id="24" name="Text 21"/>
          <p:cNvSpPr/>
          <p:nvPr/>
        </p:nvSpPr>
        <p:spPr>
          <a:xfrm>
            <a:off x="11545611" y="5939910"/>
            <a:ext cx="2055733" cy="362903"/>
          </a:xfrm>
          <a:prstGeom prst="rect">
            <a:avLst/>
          </a:prstGeom>
          <a:noFill/>
          <a:ln/>
        </p:spPr>
        <p:txBody>
          <a:bodyPr wrap="non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Premium, Standard</a:t>
            </a:r>
            <a:endParaRPr lang="en-US" sz="175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2"/>
            <a:ext cx="5486400" cy="8229719"/>
          </a:xfrm>
          <a:prstGeom prst="rect">
            <a:avLst/>
          </a:prstGeom>
        </p:spPr>
      </p:pic>
      <p:sp>
        <p:nvSpPr>
          <p:cNvPr id="3" name="Text 0"/>
          <p:cNvSpPr/>
          <p:nvPr/>
        </p:nvSpPr>
        <p:spPr>
          <a:xfrm>
            <a:off x="6215421" y="572811"/>
            <a:ext cx="6395323" cy="650915"/>
          </a:xfrm>
          <a:prstGeom prst="rect">
            <a:avLst/>
          </a:prstGeom>
          <a:noFill/>
          <a:ln/>
        </p:spPr>
        <p:txBody>
          <a:bodyPr wrap="none" lIns="0" tIns="0" rIns="0" bIns="0" rtlCol="0" anchor="t"/>
          <a:lstStyle/>
          <a:p>
            <a:pPr>
              <a:lnSpc>
                <a:spcPts val="5100"/>
              </a:lnSpc>
            </a:pPr>
            <a:r>
              <a:rPr lang="en-US" sz="4100" dirty="0">
                <a:solidFill>
                  <a:srgbClr val="161613"/>
                </a:solidFill>
                <a:latin typeface="DM Sans Medium" pitchFamily="34" charset="0"/>
                <a:ea typeface="DM Sans Medium" pitchFamily="34" charset="-122"/>
                <a:cs typeface="DM Sans Medium" pitchFamily="34" charset="-120"/>
              </a:rPr>
              <a:t>Market Price Components</a:t>
            </a:r>
            <a:endParaRPr lang="en-US" sz="4100" dirty="0"/>
          </a:p>
        </p:txBody>
      </p:sp>
      <p:pic>
        <p:nvPicPr>
          <p:cNvPr id="4" name="Image 1" descr="preencoded.png"/>
          <p:cNvPicPr>
            <a:picLocks noChangeAspect="1"/>
          </p:cNvPicPr>
          <p:nvPr/>
        </p:nvPicPr>
        <p:blipFill>
          <a:blip r:embed="rId4"/>
          <a:stretch>
            <a:fillRect/>
          </a:stretch>
        </p:blipFill>
        <p:spPr>
          <a:xfrm>
            <a:off x="6215421" y="1536145"/>
            <a:ext cx="520660" cy="520660"/>
          </a:xfrm>
          <a:prstGeom prst="rect">
            <a:avLst/>
          </a:prstGeom>
        </p:spPr>
      </p:pic>
      <p:sp>
        <p:nvSpPr>
          <p:cNvPr id="5" name="Text 1"/>
          <p:cNvSpPr/>
          <p:nvPr/>
        </p:nvSpPr>
        <p:spPr>
          <a:xfrm>
            <a:off x="6215420" y="2265046"/>
            <a:ext cx="2603779" cy="325399"/>
          </a:xfrm>
          <a:prstGeom prst="rect">
            <a:avLst/>
          </a:prstGeom>
          <a:noFill/>
          <a:ln/>
        </p:spPr>
        <p:txBody>
          <a:bodyPr wrap="none" lIns="0" tIns="0" rIns="0" bIns="0" rtlCol="0" anchor="t"/>
          <a:lstStyle/>
          <a:p>
            <a:pPr>
              <a:lnSpc>
                <a:spcPts val="2551"/>
              </a:lnSpc>
            </a:pPr>
            <a:r>
              <a:rPr lang="en-US" sz="2051" dirty="0">
                <a:solidFill>
                  <a:srgbClr val="161613"/>
                </a:solidFill>
                <a:latin typeface="DM Sans Medium" pitchFamily="34" charset="0"/>
                <a:ea typeface="DM Sans Medium" pitchFamily="34" charset="-122"/>
                <a:cs typeface="DM Sans Medium" pitchFamily="34" charset="-120"/>
              </a:rPr>
              <a:t>Min Price</a:t>
            </a:r>
            <a:endParaRPr lang="en-US" sz="2051" dirty="0"/>
          </a:p>
        </p:txBody>
      </p:sp>
      <p:sp>
        <p:nvSpPr>
          <p:cNvPr id="6" name="Text 2"/>
          <p:cNvSpPr/>
          <p:nvPr/>
        </p:nvSpPr>
        <p:spPr>
          <a:xfrm>
            <a:off x="6215421" y="2715339"/>
            <a:ext cx="7685961" cy="666751"/>
          </a:xfrm>
          <a:prstGeom prst="rect">
            <a:avLst/>
          </a:prstGeom>
          <a:noFill/>
          <a:ln/>
        </p:spPr>
        <p:txBody>
          <a:bodyPr wrap="square" lIns="0" tIns="0" rIns="0" bIns="0" rtlCol="0" anchor="t"/>
          <a:lstStyle/>
          <a:p>
            <a:pPr>
              <a:lnSpc>
                <a:spcPts val="2600"/>
              </a:lnSpc>
            </a:pPr>
            <a:r>
              <a:rPr lang="en-US" sz="1600" dirty="0">
                <a:solidFill>
                  <a:srgbClr val="161613"/>
                </a:solidFill>
                <a:latin typeface="Inter" pitchFamily="34" charset="0"/>
                <a:ea typeface="Inter" pitchFamily="34" charset="-122"/>
                <a:cs typeface="Inter" pitchFamily="34" charset="-120"/>
              </a:rPr>
              <a:t>Lowest wholesale price per quintal, protecting farmers from extreme price drops.</a:t>
            </a:r>
            <a:endParaRPr lang="en-US" sz="1600" dirty="0"/>
          </a:p>
        </p:txBody>
      </p:sp>
      <p:pic>
        <p:nvPicPr>
          <p:cNvPr id="7" name="Image 2" descr="preencoded.png"/>
          <p:cNvPicPr>
            <a:picLocks noChangeAspect="1"/>
          </p:cNvPicPr>
          <p:nvPr/>
        </p:nvPicPr>
        <p:blipFill>
          <a:blip r:embed="rId5"/>
          <a:stretch>
            <a:fillRect/>
          </a:stretch>
        </p:blipFill>
        <p:spPr>
          <a:xfrm>
            <a:off x="6215421" y="4006930"/>
            <a:ext cx="520660" cy="520660"/>
          </a:xfrm>
          <a:prstGeom prst="rect">
            <a:avLst/>
          </a:prstGeom>
        </p:spPr>
      </p:pic>
      <p:sp>
        <p:nvSpPr>
          <p:cNvPr id="8" name="Text 3"/>
          <p:cNvSpPr/>
          <p:nvPr/>
        </p:nvSpPr>
        <p:spPr>
          <a:xfrm>
            <a:off x="6215420" y="4735830"/>
            <a:ext cx="2603779" cy="325399"/>
          </a:xfrm>
          <a:prstGeom prst="rect">
            <a:avLst/>
          </a:prstGeom>
          <a:noFill/>
          <a:ln/>
        </p:spPr>
        <p:txBody>
          <a:bodyPr wrap="none" lIns="0" tIns="0" rIns="0" bIns="0" rtlCol="0" anchor="t"/>
          <a:lstStyle/>
          <a:p>
            <a:pPr>
              <a:lnSpc>
                <a:spcPts val="2551"/>
              </a:lnSpc>
            </a:pPr>
            <a:r>
              <a:rPr lang="en-US" sz="2051" dirty="0">
                <a:solidFill>
                  <a:srgbClr val="161613"/>
                </a:solidFill>
                <a:latin typeface="DM Sans Medium" pitchFamily="34" charset="0"/>
                <a:ea typeface="DM Sans Medium" pitchFamily="34" charset="-122"/>
                <a:cs typeface="DM Sans Medium" pitchFamily="34" charset="-120"/>
              </a:rPr>
              <a:t>Max Price</a:t>
            </a:r>
            <a:endParaRPr lang="en-US" sz="2051" dirty="0"/>
          </a:p>
        </p:txBody>
      </p:sp>
      <p:sp>
        <p:nvSpPr>
          <p:cNvPr id="9" name="Text 4"/>
          <p:cNvSpPr/>
          <p:nvPr/>
        </p:nvSpPr>
        <p:spPr>
          <a:xfrm>
            <a:off x="6215421" y="5186126"/>
            <a:ext cx="7685961" cy="333375"/>
          </a:xfrm>
          <a:prstGeom prst="rect">
            <a:avLst/>
          </a:prstGeom>
          <a:noFill/>
          <a:ln/>
        </p:spPr>
        <p:txBody>
          <a:bodyPr wrap="none" lIns="0" tIns="0" rIns="0" bIns="0" rtlCol="0" anchor="t"/>
          <a:lstStyle/>
          <a:p>
            <a:pPr>
              <a:lnSpc>
                <a:spcPts val="2600"/>
              </a:lnSpc>
            </a:pPr>
            <a:r>
              <a:rPr lang="en-US" sz="1600" dirty="0">
                <a:solidFill>
                  <a:srgbClr val="161613"/>
                </a:solidFill>
                <a:latin typeface="Inter" pitchFamily="34" charset="0"/>
                <a:ea typeface="Inter" pitchFamily="34" charset="-122"/>
                <a:cs typeface="Inter" pitchFamily="34" charset="-120"/>
              </a:rPr>
              <a:t>Highest wholesale price per quintal, indicating peak market value.</a:t>
            </a:r>
            <a:endParaRPr lang="en-US" sz="1600" dirty="0"/>
          </a:p>
        </p:txBody>
      </p:sp>
      <p:pic>
        <p:nvPicPr>
          <p:cNvPr id="10" name="Image 3" descr="preencoded.png"/>
          <p:cNvPicPr>
            <a:picLocks noChangeAspect="1"/>
          </p:cNvPicPr>
          <p:nvPr/>
        </p:nvPicPr>
        <p:blipFill>
          <a:blip r:embed="rId6"/>
          <a:stretch>
            <a:fillRect/>
          </a:stretch>
        </p:blipFill>
        <p:spPr>
          <a:xfrm>
            <a:off x="6215421" y="6144339"/>
            <a:ext cx="520660" cy="520660"/>
          </a:xfrm>
          <a:prstGeom prst="rect">
            <a:avLst/>
          </a:prstGeom>
        </p:spPr>
      </p:pic>
      <p:sp>
        <p:nvSpPr>
          <p:cNvPr id="11" name="Text 5"/>
          <p:cNvSpPr/>
          <p:nvPr/>
        </p:nvSpPr>
        <p:spPr>
          <a:xfrm>
            <a:off x="6215420" y="6873241"/>
            <a:ext cx="2603779" cy="325399"/>
          </a:xfrm>
          <a:prstGeom prst="rect">
            <a:avLst/>
          </a:prstGeom>
          <a:noFill/>
          <a:ln/>
        </p:spPr>
        <p:txBody>
          <a:bodyPr wrap="none" lIns="0" tIns="0" rIns="0" bIns="0" rtlCol="0" anchor="t"/>
          <a:lstStyle/>
          <a:p>
            <a:pPr>
              <a:lnSpc>
                <a:spcPts val="2551"/>
              </a:lnSpc>
            </a:pPr>
            <a:r>
              <a:rPr lang="en-US" sz="2051" dirty="0">
                <a:solidFill>
                  <a:srgbClr val="161613"/>
                </a:solidFill>
                <a:latin typeface="DM Sans Medium" pitchFamily="34" charset="0"/>
                <a:ea typeface="DM Sans Medium" pitchFamily="34" charset="-122"/>
                <a:cs typeface="DM Sans Medium" pitchFamily="34" charset="-120"/>
              </a:rPr>
              <a:t>Modal Price</a:t>
            </a:r>
            <a:endParaRPr lang="en-US" sz="2051" dirty="0"/>
          </a:p>
        </p:txBody>
      </p:sp>
      <p:sp>
        <p:nvSpPr>
          <p:cNvPr id="12" name="Text 6"/>
          <p:cNvSpPr/>
          <p:nvPr/>
        </p:nvSpPr>
        <p:spPr>
          <a:xfrm>
            <a:off x="6215421" y="7323535"/>
            <a:ext cx="7685961" cy="333375"/>
          </a:xfrm>
          <a:prstGeom prst="rect">
            <a:avLst/>
          </a:prstGeom>
          <a:noFill/>
          <a:ln/>
        </p:spPr>
        <p:txBody>
          <a:bodyPr wrap="none" lIns="0" tIns="0" rIns="0" bIns="0" rtlCol="0" anchor="t"/>
          <a:lstStyle/>
          <a:p>
            <a:pPr>
              <a:lnSpc>
                <a:spcPts val="2600"/>
              </a:lnSpc>
            </a:pPr>
            <a:r>
              <a:rPr lang="en-US" sz="1600" dirty="0">
                <a:solidFill>
                  <a:srgbClr val="161613"/>
                </a:solidFill>
                <a:latin typeface="Inter" pitchFamily="34" charset="0"/>
                <a:ea typeface="Inter" pitchFamily="34" charset="-122"/>
                <a:cs typeface="Inter" pitchFamily="34" charset="-120"/>
              </a:rPr>
              <a:t>Most common wholesale price, representing the typical market rate.</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name="Slide 6">
    <p:spTree>
      <p:nvGrpSpPr>
        <p:cNvPr id="1" name=""/>
        <p:cNvGrpSpPr/>
        <p:nvPr/>
      </p:nvGrpSpPr>
      <p:grpSpPr>
        <a:xfrm>
          <a:off x="0" y="0"/>
          <a:ext cx="0" cy="0"/>
          <a:chOff x="0" y="0"/>
          <a:chExt cx="0" cy="0"/>
        </a:xfrm>
      </p:grpSpPr>
      <p:sp>
        <p:nvSpPr>
          <p:cNvPr id="15" name="Shape 1">
            <a:extLst>
              <a:ext uri="{FF2B5EF4-FFF2-40B4-BE49-F238E27FC236}">
                <a16:creationId xmlns:a16="http://schemas.microsoft.com/office/drawing/2014/main" id="{B2F2F44B-2805-D9E3-84B3-5BC9B3D1DC55}"/>
              </a:ext>
            </a:extLst>
          </p:cNvPr>
          <p:cNvSpPr/>
          <p:nvPr/>
        </p:nvSpPr>
        <p:spPr>
          <a:xfrm>
            <a:off x="5663977" y="1896020"/>
            <a:ext cx="4156641" cy="2404123"/>
          </a:xfrm>
          <a:prstGeom prst="roundRect">
            <a:avLst>
              <a:gd name="adj" fmla="val 1674"/>
            </a:avLst>
          </a:prstGeom>
          <a:solidFill>
            <a:srgbClr val="EDEBE3"/>
          </a:solidFill>
          <a:ln/>
        </p:spPr>
      </p:sp>
      <p:sp>
        <p:nvSpPr>
          <p:cNvPr id="16" name="Shape 1">
            <a:extLst>
              <a:ext uri="{FF2B5EF4-FFF2-40B4-BE49-F238E27FC236}">
                <a16:creationId xmlns:a16="http://schemas.microsoft.com/office/drawing/2014/main" id="{51216570-AFAA-CF84-D42D-4CED97C047AF}"/>
              </a:ext>
            </a:extLst>
          </p:cNvPr>
          <p:cNvSpPr/>
          <p:nvPr/>
        </p:nvSpPr>
        <p:spPr>
          <a:xfrm>
            <a:off x="10153686" y="1896019"/>
            <a:ext cx="4156641" cy="2404123"/>
          </a:xfrm>
          <a:prstGeom prst="roundRect">
            <a:avLst>
              <a:gd name="adj" fmla="val 1674"/>
            </a:avLst>
          </a:prstGeom>
          <a:solidFill>
            <a:srgbClr val="EDEBE3"/>
          </a:solidFill>
          <a:ln/>
        </p:spPr>
      </p:sp>
      <p:sp>
        <p:nvSpPr>
          <p:cNvPr id="14" name="Shape 1">
            <a:extLst>
              <a:ext uri="{FF2B5EF4-FFF2-40B4-BE49-F238E27FC236}">
                <a16:creationId xmlns:a16="http://schemas.microsoft.com/office/drawing/2014/main" id="{D329E5A9-053F-EF70-AFC4-32560B063B69}"/>
              </a:ext>
            </a:extLst>
          </p:cNvPr>
          <p:cNvSpPr/>
          <p:nvPr/>
        </p:nvSpPr>
        <p:spPr>
          <a:xfrm>
            <a:off x="7785250" y="4813097"/>
            <a:ext cx="4156641" cy="2404123"/>
          </a:xfrm>
          <a:prstGeom prst="roundRect">
            <a:avLst>
              <a:gd name="adj" fmla="val 1674"/>
            </a:avLst>
          </a:prstGeom>
          <a:solidFill>
            <a:srgbClr val="EDEBE3"/>
          </a:solidFill>
          <a:ln/>
        </p:spPr>
      </p:sp>
      <p:sp>
        <p:nvSpPr>
          <p:cNvPr id="2" name="Text 0"/>
          <p:cNvSpPr/>
          <p:nvPr/>
        </p:nvSpPr>
        <p:spPr>
          <a:xfrm>
            <a:off x="6278753" y="496253"/>
            <a:ext cx="7269243" cy="708779"/>
          </a:xfrm>
          <a:prstGeom prst="rect">
            <a:avLst/>
          </a:prstGeom>
          <a:noFill/>
          <a:ln/>
        </p:spPr>
        <p:txBody>
          <a:bodyPr wrap="none" lIns="0" tIns="0" rIns="0" bIns="0" rtlCol="0" anchor="t"/>
          <a:lstStyle/>
          <a:p>
            <a:pPr>
              <a:lnSpc>
                <a:spcPts val="5551"/>
              </a:lnSpc>
            </a:pPr>
            <a:r>
              <a:rPr lang="en-US" sz="4451" dirty="0">
                <a:solidFill>
                  <a:srgbClr val="161613"/>
                </a:solidFill>
                <a:latin typeface="DM Sans Medium" pitchFamily="34" charset="0"/>
                <a:ea typeface="DM Sans Medium" pitchFamily="34" charset="-122"/>
                <a:cs typeface="DM Sans Medium" pitchFamily="34" charset="-120"/>
              </a:rPr>
              <a:t>State-wise Market Analysis</a:t>
            </a:r>
            <a:endParaRPr lang="en-US" sz="4451" dirty="0"/>
          </a:p>
        </p:txBody>
      </p:sp>
      <p:sp>
        <p:nvSpPr>
          <p:cNvPr id="3" name="Text 1"/>
          <p:cNvSpPr/>
          <p:nvPr/>
        </p:nvSpPr>
        <p:spPr>
          <a:xfrm>
            <a:off x="7963775" y="5052264"/>
            <a:ext cx="2835235" cy="354331"/>
          </a:xfrm>
          <a:prstGeom prst="rect">
            <a:avLst/>
          </a:prstGeom>
          <a:noFill/>
          <a:ln/>
        </p:spPr>
        <p:txBody>
          <a:bodyPr wrap="none" lIns="0" tIns="0" rIns="0" bIns="0" rtlCol="0" anchor="t"/>
          <a:lstStyle/>
          <a:p>
            <a:pPr>
              <a:lnSpc>
                <a:spcPts val="2751"/>
              </a:lnSpc>
            </a:pPr>
            <a:r>
              <a:rPr lang="en-US" sz="2200" dirty="0">
                <a:solidFill>
                  <a:srgbClr val="161613"/>
                </a:solidFill>
                <a:latin typeface="DM Sans Medium" pitchFamily="34" charset="0"/>
                <a:ea typeface="DM Sans Medium" pitchFamily="34" charset="-122"/>
                <a:cs typeface="DM Sans Medium" pitchFamily="34" charset="-120"/>
              </a:rPr>
              <a:t>Punjab</a:t>
            </a:r>
            <a:endParaRPr lang="en-US" sz="2200" dirty="0"/>
          </a:p>
        </p:txBody>
      </p:sp>
      <p:sp>
        <p:nvSpPr>
          <p:cNvPr id="4" name="Text 2"/>
          <p:cNvSpPr/>
          <p:nvPr/>
        </p:nvSpPr>
        <p:spPr>
          <a:xfrm>
            <a:off x="7963776" y="5633408"/>
            <a:ext cx="3978116" cy="1088708"/>
          </a:xfrm>
          <a:prstGeom prst="rect">
            <a:avLst/>
          </a:prstGeom>
          <a:noFill/>
          <a:ln/>
        </p:spPr>
        <p:txBody>
          <a:bodyPr wrap="squar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Known for wheat production. Prices influenced by MSP and export demand.</a:t>
            </a:r>
            <a:endParaRPr lang="en-US" sz="1751" dirty="0"/>
          </a:p>
        </p:txBody>
      </p:sp>
      <p:sp>
        <p:nvSpPr>
          <p:cNvPr id="5" name="Text 3"/>
          <p:cNvSpPr/>
          <p:nvPr/>
        </p:nvSpPr>
        <p:spPr>
          <a:xfrm>
            <a:off x="5935260" y="2135187"/>
            <a:ext cx="2835235" cy="354331"/>
          </a:xfrm>
          <a:prstGeom prst="rect">
            <a:avLst/>
          </a:prstGeom>
          <a:noFill/>
          <a:ln/>
        </p:spPr>
        <p:txBody>
          <a:bodyPr wrap="none" lIns="0" tIns="0" rIns="0" bIns="0" rtlCol="0" anchor="t"/>
          <a:lstStyle/>
          <a:p>
            <a:pPr>
              <a:lnSpc>
                <a:spcPts val="2751"/>
              </a:lnSpc>
            </a:pPr>
            <a:r>
              <a:rPr lang="en-US" sz="2200" dirty="0">
                <a:solidFill>
                  <a:srgbClr val="161613"/>
                </a:solidFill>
                <a:latin typeface="DM Sans Medium" pitchFamily="34" charset="0"/>
                <a:ea typeface="DM Sans Medium" pitchFamily="34" charset="-122"/>
                <a:cs typeface="DM Sans Medium" pitchFamily="34" charset="-120"/>
              </a:rPr>
              <a:t>West Bengal</a:t>
            </a:r>
            <a:endParaRPr lang="en-US" sz="2200" dirty="0"/>
          </a:p>
        </p:txBody>
      </p:sp>
      <p:sp>
        <p:nvSpPr>
          <p:cNvPr id="6" name="Text 4"/>
          <p:cNvSpPr/>
          <p:nvPr/>
        </p:nvSpPr>
        <p:spPr>
          <a:xfrm>
            <a:off x="5935259" y="2716331"/>
            <a:ext cx="3978116" cy="1088708"/>
          </a:xfrm>
          <a:prstGeom prst="rect">
            <a:avLst/>
          </a:prstGeom>
          <a:noFill/>
          <a:ln/>
        </p:spPr>
        <p:txBody>
          <a:bodyPr wrap="squar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Major rice producer. Prices affected by local consumption and government policies.</a:t>
            </a:r>
            <a:endParaRPr lang="en-US" sz="1751" dirty="0"/>
          </a:p>
        </p:txBody>
      </p:sp>
      <p:sp>
        <p:nvSpPr>
          <p:cNvPr id="7" name="Text 5"/>
          <p:cNvSpPr/>
          <p:nvPr/>
        </p:nvSpPr>
        <p:spPr>
          <a:xfrm>
            <a:off x="10474399" y="2135187"/>
            <a:ext cx="2835235" cy="354331"/>
          </a:xfrm>
          <a:prstGeom prst="rect">
            <a:avLst/>
          </a:prstGeom>
          <a:noFill/>
          <a:ln/>
        </p:spPr>
        <p:txBody>
          <a:bodyPr wrap="none" lIns="0" tIns="0" rIns="0" bIns="0" rtlCol="0" anchor="t"/>
          <a:lstStyle/>
          <a:p>
            <a:pPr>
              <a:lnSpc>
                <a:spcPts val="2751"/>
              </a:lnSpc>
            </a:pPr>
            <a:r>
              <a:rPr lang="en-US" sz="2200" dirty="0">
                <a:solidFill>
                  <a:srgbClr val="161613"/>
                </a:solidFill>
                <a:latin typeface="DM Sans Medium" pitchFamily="34" charset="0"/>
                <a:ea typeface="DM Sans Medium" pitchFamily="34" charset="-122"/>
                <a:cs typeface="DM Sans Medium" pitchFamily="34" charset="-120"/>
              </a:rPr>
              <a:t>Maharashtra</a:t>
            </a:r>
            <a:endParaRPr lang="en-US" sz="2200" dirty="0"/>
          </a:p>
        </p:txBody>
      </p:sp>
      <p:sp>
        <p:nvSpPr>
          <p:cNvPr id="8" name="Text 6"/>
          <p:cNvSpPr/>
          <p:nvPr/>
        </p:nvSpPr>
        <p:spPr>
          <a:xfrm>
            <a:off x="10474399" y="2716331"/>
            <a:ext cx="3978116" cy="1088708"/>
          </a:xfrm>
          <a:prstGeom prst="rect">
            <a:avLst/>
          </a:prstGeom>
          <a:noFill/>
          <a:ln/>
        </p:spPr>
        <p:txBody>
          <a:bodyPr wrap="squar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Significant tomato cultivator. Prices vary due to seasonal demand and supply.</a:t>
            </a:r>
            <a:endParaRPr lang="en-US" sz="1751" dirty="0"/>
          </a:p>
        </p:txBody>
      </p:sp>
      <p:sp>
        <p:nvSpPr>
          <p:cNvPr id="10" name="TextBox 9">
            <a:extLst>
              <a:ext uri="{FF2B5EF4-FFF2-40B4-BE49-F238E27FC236}">
                <a16:creationId xmlns:a16="http://schemas.microsoft.com/office/drawing/2014/main" id="{CD0A6F5A-8FBB-AFA8-82FF-41247F1D4F5B}"/>
              </a:ext>
            </a:extLst>
          </p:cNvPr>
          <p:cNvSpPr txBox="1"/>
          <p:nvPr/>
        </p:nvSpPr>
        <p:spPr>
          <a:xfrm>
            <a:off x="3546390" y="6660292"/>
            <a:ext cx="184731" cy="369332"/>
          </a:xfrm>
          <a:prstGeom prst="rect">
            <a:avLst/>
          </a:prstGeom>
          <a:noFill/>
        </p:spPr>
        <p:txBody>
          <a:bodyPr wrap="none" rtlCol="0">
            <a:spAutoFit/>
          </a:bodyPr>
          <a:lstStyle/>
          <a:p>
            <a:endParaRPr lang="en-US" dirty="0"/>
          </a:p>
        </p:txBody>
      </p:sp>
      <p:sp>
        <p:nvSpPr>
          <p:cNvPr id="17" name="AutoShape 4" descr="8,700+ India Map With States Stock Photos, Pictures &amp; Royalty-Free Images -  iStock">
            <a:extLst>
              <a:ext uri="{FF2B5EF4-FFF2-40B4-BE49-F238E27FC236}">
                <a16:creationId xmlns:a16="http://schemas.microsoft.com/office/drawing/2014/main" id="{3CD7FAB4-26AD-0719-3541-4C3E14AC1EBF}"/>
              </a:ext>
            </a:extLst>
          </p:cNvPr>
          <p:cNvSpPr>
            <a:spLocks noChangeAspect="1" noChangeArrowheads="1"/>
          </p:cNvSpPr>
          <p:nvPr/>
        </p:nvSpPr>
        <p:spPr bwMode="auto">
          <a:xfrm>
            <a:off x="7162800" y="3962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62" name="Picture 14" descr="8,700+ India Map With States Stock Photos, Pictures &amp; Royalty-Free Images -  iStock">
            <a:extLst>
              <a:ext uri="{FF2B5EF4-FFF2-40B4-BE49-F238E27FC236}">
                <a16:creationId xmlns:a16="http://schemas.microsoft.com/office/drawing/2014/main" id="{FDDAB2A9-87C6-0AAC-4663-15D6A86E259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953" r="11276"/>
          <a:stretch/>
        </p:blipFill>
        <p:spPr bwMode="auto">
          <a:xfrm>
            <a:off x="38032" y="64473"/>
            <a:ext cx="5331968" cy="816512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name="Slide 7">
    <p:spTree>
      <p:nvGrpSpPr>
        <p:cNvPr id="1" name=""/>
        <p:cNvGrpSpPr/>
        <p:nvPr/>
      </p:nvGrpSpPr>
      <p:grpSpPr>
        <a:xfrm>
          <a:off x="0" y="0"/>
          <a:ext cx="0" cy="0"/>
          <a:chOff x="0" y="0"/>
          <a:chExt cx="0" cy="0"/>
        </a:xfrm>
      </p:grpSpPr>
      <p:sp>
        <p:nvSpPr>
          <p:cNvPr id="3" name="Text 0"/>
          <p:cNvSpPr/>
          <p:nvPr/>
        </p:nvSpPr>
        <p:spPr>
          <a:xfrm>
            <a:off x="793791" y="1089779"/>
            <a:ext cx="7556421" cy="1417559"/>
          </a:xfrm>
          <a:prstGeom prst="rect">
            <a:avLst/>
          </a:prstGeom>
          <a:noFill/>
          <a:ln/>
        </p:spPr>
        <p:txBody>
          <a:bodyPr wrap="square" lIns="0" tIns="0" rIns="0" bIns="0" rtlCol="0" anchor="t"/>
          <a:lstStyle/>
          <a:p>
            <a:pPr>
              <a:lnSpc>
                <a:spcPts val="5551"/>
              </a:lnSpc>
            </a:pPr>
            <a:r>
              <a:rPr lang="en-US" sz="4451" dirty="0">
                <a:solidFill>
                  <a:srgbClr val="161613"/>
                </a:solidFill>
                <a:latin typeface="DM Sans Medium" pitchFamily="34" charset="0"/>
                <a:ea typeface="DM Sans Medium" pitchFamily="34" charset="-122"/>
                <a:cs typeface="DM Sans Medium" pitchFamily="34" charset="-120"/>
              </a:rPr>
              <a:t>District-level Price Variations</a:t>
            </a:r>
            <a:endParaRPr lang="en-US" sz="4451" dirty="0"/>
          </a:p>
        </p:txBody>
      </p:sp>
      <p:sp>
        <p:nvSpPr>
          <p:cNvPr id="4" name="Shape 1"/>
          <p:cNvSpPr/>
          <p:nvPr/>
        </p:nvSpPr>
        <p:spPr>
          <a:xfrm>
            <a:off x="793791" y="2847499"/>
            <a:ext cx="3664863" cy="2032755"/>
          </a:xfrm>
          <a:prstGeom prst="roundRect">
            <a:avLst>
              <a:gd name="adj" fmla="val 1674"/>
            </a:avLst>
          </a:prstGeom>
          <a:solidFill>
            <a:srgbClr val="EDEBE3"/>
          </a:solidFill>
          <a:ln/>
        </p:spPr>
      </p:sp>
      <p:sp>
        <p:nvSpPr>
          <p:cNvPr id="5" name="Text 2"/>
          <p:cNvSpPr/>
          <p:nvPr/>
        </p:nvSpPr>
        <p:spPr>
          <a:xfrm>
            <a:off x="1020605" y="3074313"/>
            <a:ext cx="2835235" cy="354331"/>
          </a:xfrm>
          <a:prstGeom prst="rect">
            <a:avLst/>
          </a:prstGeom>
          <a:noFill/>
          <a:ln/>
        </p:spPr>
        <p:txBody>
          <a:bodyPr wrap="none" lIns="0" tIns="0" rIns="0" bIns="0" rtlCol="0" anchor="t"/>
          <a:lstStyle/>
          <a:p>
            <a:pPr>
              <a:lnSpc>
                <a:spcPts val="2751"/>
              </a:lnSpc>
            </a:pPr>
            <a:r>
              <a:rPr lang="en-US" sz="2200" dirty="0">
                <a:solidFill>
                  <a:srgbClr val="161613"/>
                </a:solidFill>
                <a:latin typeface="DM Sans Medium" pitchFamily="34" charset="0"/>
                <a:ea typeface="DM Sans Medium" pitchFamily="34" charset="-122"/>
                <a:cs typeface="DM Sans Medium" pitchFamily="34" charset="-120"/>
              </a:rPr>
              <a:t>Local Factors</a:t>
            </a:r>
            <a:endParaRPr lang="en-US" sz="2200" dirty="0"/>
          </a:p>
        </p:txBody>
      </p:sp>
      <p:sp>
        <p:nvSpPr>
          <p:cNvPr id="6" name="Text 3"/>
          <p:cNvSpPr/>
          <p:nvPr/>
        </p:nvSpPr>
        <p:spPr>
          <a:xfrm>
            <a:off x="1020605" y="3564731"/>
            <a:ext cx="3211235" cy="1088708"/>
          </a:xfrm>
          <a:prstGeom prst="rect">
            <a:avLst/>
          </a:prstGeom>
          <a:noFill/>
          <a:ln/>
        </p:spPr>
        <p:txBody>
          <a:bodyPr wrap="squar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Transportation costs and local demand significantly influence district-level prices.</a:t>
            </a:r>
            <a:endParaRPr lang="en-US" sz="1751" dirty="0"/>
          </a:p>
        </p:txBody>
      </p:sp>
      <p:sp>
        <p:nvSpPr>
          <p:cNvPr id="7" name="Shape 4"/>
          <p:cNvSpPr/>
          <p:nvPr/>
        </p:nvSpPr>
        <p:spPr>
          <a:xfrm>
            <a:off x="4685469" y="2847499"/>
            <a:ext cx="3664863" cy="2032755"/>
          </a:xfrm>
          <a:prstGeom prst="roundRect">
            <a:avLst>
              <a:gd name="adj" fmla="val 1674"/>
            </a:avLst>
          </a:prstGeom>
          <a:solidFill>
            <a:srgbClr val="EDEBE3"/>
          </a:solidFill>
          <a:ln/>
        </p:spPr>
      </p:sp>
      <p:sp>
        <p:nvSpPr>
          <p:cNvPr id="8" name="Text 5"/>
          <p:cNvSpPr/>
          <p:nvPr/>
        </p:nvSpPr>
        <p:spPr>
          <a:xfrm>
            <a:off x="4912281" y="3074313"/>
            <a:ext cx="2835235" cy="354331"/>
          </a:xfrm>
          <a:prstGeom prst="rect">
            <a:avLst/>
          </a:prstGeom>
          <a:noFill/>
          <a:ln/>
        </p:spPr>
        <p:txBody>
          <a:bodyPr wrap="none" lIns="0" tIns="0" rIns="0" bIns="0" rtlCol="0" anchor="t"/>
          <a:lstStyle/>
          <a:p>
            <a:pPr>
              <a:lnSpc>
                <a:spcPts val="2751"/>
              </a:lnSpc>
            </a:pPr>
            <a:r>
              <a:rPr lang="en-US" sz="2200" dirty="0">
                <a:solidFill>
                  <a:srgbClr val="161613"/>
                </a:solidFill>
                <a:latin typeface="DM Sans Medium" pitchFamily="34" charset="0"/>
                <a:ea typeface="DM Sans Medium" pitchFamily="34" charset="-122"/>
                <a:cs typeface="DM Sans Medium" pitchFamily="34" charset="-120"/>
              </a:rPr>
              <a:t>Storage Facilities</a:t>
            </a:r>
            <a:endParaRPr lang="en-US" sz="2200" dirty="0"/>
          </a:p>
        </p:txBody>
      </p:sp>
      <p:sp>
        <p:nvSpPr>
          <p:cNvPr id="9" name="Text 6"/>
          <p:cNvSpPr/>
          <p:nvPr/>
        </p:nvSpPr>
        <p:spPr>
          <a:xfrm>
            <a:off x="4912281" y="3564731"/>
            <a:ext cx="3211235" cy="1088708"/>
          </a:xfrm>
          <a:prstGeom prst="rect">
            <a:avLst/>
          </a:prstGeom>
          <a:noFill/>
          <a:ln/>
        </p:spPr>
        <p:txBody>
          <a:bodyPr wrap="squar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Districts with better storage infrastructure often see more stable prices.</a:t>
            </a:r>
            <a:endParaRPr lang="en-US" sz="1751" dirty="0"/>
          </a:p>
        </p:txBody>
      </p:sp>
      <p:sp>
        <p:nvSpPr>
          <p:cNvPr id="10" name="Shape 7"/>
          <p:cNvSpPr/>
          <p:nvPr/>
        </p:nvSpPr>
        <p:spPr>
          <a:xfrm>
            <a:off x="793791" y="5107067"/>
            <a:ext cx="3664863" cy="2032755"/>
          </a:xfrm>
          <a:prstGeom prst="roundRect">
            <a:avLst>
              <a:gd name="adj" fmla="val 1674"/>
            </a:avLst>
          </a:prstGeom>
          <a:solidFill>
            <a:srgbClr val="EDEBE3"/>
          </a:solidFill>
          <a:ln/>
        </p:spPr>
      </p:sp>
      <p:sp>
        <p:nvSpPr>
          <p:cNvPr id="11" name="Text 8"/>
          <p:cNvSpPr/>
          <p:nvPr/>
        </p:nvSpPr>
        <p:spPr>
          <a:xfrm>
            <a:off x="1020605" y="5333881"/>
            <a:ext cx="2835235" cy="354331"/>
          </a:xfrm>
          <a:prstGeom prst="rect">
            <a:avLst/>
          </a:prstGeom>
          <a:noFill/>
          <a:ln/>
        </p:spPr>
        <p:txBody>
          <a:bodyPr wrap="none" lIns="0" tIns="0" rIns="0" bIns="0" rtlCol="0" anchor="t"/>
          <a:lstStyle/>
          <a:p>
            <a:pPr>
              <a:lnSpc>
                <a:spcPts val="2751"/>
              </a:lnSpc>
            </a:pPr>
            <a:r>
              <a:rPr lang="en-US" sz="2200" dirty="0">
                <a:solidFill>
                  <a:srgbClr val="161613"/>
                </a:solidFill>
                <a:latin typeface="DM Sans Medium" pitchFamily="34" charset="0"/>
                <a:ea typeface="DM Sans Medium" pitchFamily="34" charset="-122"/>
                <a:cs typeface="DM Sans Medium" pitchFamily="34" charset="-120"/>
              </a:rPr>
              <a:t>Market Competition</a:t>
            </a:r>
            <a:endParaRPr lang="en-US" sz="2200" dirty="0"/>
          </a:p>
        </p:txBody>
      </p:sp>
      <p:sp>
        <p:nvSpPr>
          <p:cNvPr id="12" name="Text 9"/>
          <p:cNvSpPr/>
          <p:nvPr/>
        </p:nvSpPr>
        <p:spPr>
          <a:xfrm>
            <a:off x="1020605" y="5824299"/>
            <a:ext cx="3211235" cy="1088708"/>
          </a:xfrm>
          <a:prstGeom prst="rect">
            <a:avLst/>
          </a:prstGeom>
          <a:noFill/>
          <a:ln/>
        </p:spPr>
        <p:txBody>
          <a:bodyPr wrap="squar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Number of buyers and sellers in a district affects price competitiveness.</a:t>
            </a:r>
            <a:endParaRPr lang="en-US" sz="1751" dirty="0"/>
          </a:p>
        </p:txBody>
      </p:sp>
      <p:sp>
        <p:nvSpPr>
          <p:cNvPr id="13" name="Shape 10"/>
          <p:cNvSpPr/>
          <p:nvPr/>
        </p:nvSpPr>
        <p:spPr>
          <a:xfrm>
            <a:off x="4685469" y="5107067"/>
            <a:ext cx="3664863" cy="2032755"/>
          </a:xfrm>
          <a:prstGeom prst="roundRect">
            <a:avLst>
              <a:gd name="adj" fmla="val 1674"/>
            </a:avLst>
          </a:prstGeom>
          <a:solidFill>
            <a:srgbClr val="EDEBE3"/>
          </a:solidFill>
          <a:ln/>
        </p:spPr>
      </p:sp>
      <p:sp>
        <p:nvSpPr>
          <p:cNvPr id="14" name="Text 11"/>
          <p:cNvSpPr/>
          <p:nvPr/>
        </p:nvSpPr>
        <p:spPr>
          <a:xfrm>
            <a:off x="4912281" y="5333881"/>
            <a:ext cx="2835235" cy="354331"/>
          </a:xfrm>
          <a:prstGeom prst="rect">
            <a:avLst/>
          </a:prstGeom>
          <a:noFill/>
          <a:ln/>
        </p:spPr>
        <p:txBody>
          <a:bodyPr wrap="none" lIns="0" tIns="0" rIns="0" bIns="0" rtlCol="0" anchor="t"/>
          <a:lstStyle/>
          <a:p>
            <a:pPr>
              <a:lnSpc>
                <a:spcPts val="2751"/>
              </a:lnSpc>
            </a:pPr>
            <a:r>
              <a:rPr lang="en-US" sz="2200" dirty="0">
                <a:solidFill>
                  <a:srgbClr val="161613"/>
                </a:solidFill>
                <a:latin typeface="DM Sans Medium" pitchFamily="34" charset="0"/>
                <a:ea typeface="DM Sans Medium" pitchFamily="34" charset="-122"/>
                <a:cs typeface="DM Sans Medium" pitchFamily="34" charset="-120"/>
              </a:rPr>
              <a:t>Climate Impact</a:t>
            </a:r>
            <a:endParaRPr lang="en-US" sz="2200" dirty="0"/>
          </a:p>
        </p:txBody>
      </p:sp>
      <p:sp>
        <p:nvSpPr>
          <p:cNvPr id="15" name="Text 12"/>
          <p:cNvSpPr/>
          <p:nvPr/>
        </p:nvSpPr>
        <p:spPr>
          <a:xfrm>
            <a:off x="4912281" y="5824299"/>
            <a:ext cx="3211235" cy="1088708"/>
          </a:xfrm>
          <a:prstGeom prst="rect">
            <a:avLst/>
          </a:prstGeom>
          <a:noFill/>
          <a:ln/>
        </p:spPr>
        <p:txBody>
          <a:bodyPr wrap="squar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District-specific weather conditions can cause short-term price fluctuations.</a:t>
            </a:r>
            <a:endParaRPr lang="en-US" sz="1751" dirty="0"/>
          </a:p>
        </p:txBody>
      </p:sp>
      <p:pic>
        <p:nvPicPr>
          <p:cNvPr id="1026" name="Picture 2" descr="9,000+ Free Bar Chart &amp; Chart Images - Pixabay">
            <a:extLst>
              <a:ext uri="{FF2B5EF4-FFF2-40B4-BE49-F238E27FC236}">
                <a16:creationId xmlns:a16="http://schemas.microsoft.com/office/drawing/2014/main" id="{19C98336-9911-5B51-0DA5-E88B732FE1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01685" y="259493"/>
            <a:ext cx="6528715" cy="791359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89" y="868561"/>
            <a:ext cx="6023611" cy="708779"/>
          </a:xfrm>
          <a:prstGeom prst="rect">
            <a:avLst/>
          </a:prstGeom>
          <a:noFill/>
          <a:ln/>
        </p:spPr>
        <p:txBody>
          <a:bodyPr wrap="none" lIns="0" tIns="0" rIns="0" bIns="0" rtlCol="0" anchor="t"/>
          <a:lstStyle/>
          <a:p>
            <a:pPr>
              <a:lnSpc>
                <a:spcPts val="5551"/>
              </a:lnSpc>
            </a:pPr>
            <a:r>
              <a:rPr lang="en-US" sz="4451" dirty="0">
                <a:solidFill>
                  <a:srgbClr val="161613"/>
                </a:solidFill>
                <a:latin typeface="DM Sans Medium" pitchFamily="34" charset="0"/>
                <a:ea typeface="DM Sans Medium" pitchFamily="34" charset="-122"/>
                <a:cs typeface="DM Sans Medium" pitchFamily="34" charset="-120"/>
              </a:rPr>
              <a:t>Crop Health Indicators</a:t>
            </a:r>
            <a:endParaRPr lang="en-US" sz="4451" dirty="0"/>
          </a:p>
        </p:txBody>
      </p:sp>
      <p:pic>
        <p:nvPicPr>
          <p:cNvPr id="4" name="Image 1" descr="preencoded.png"/>
          <p:cNvPicPr>
            <a:picLocks noChangeAspect="1"/>
          </p:cNvPicPr>
          <p:nvPr/>
        </p:nvPicPr>
        <p:blipFill>
          <a:blip r:embed="rId4"/>
          <a:stretch>
            <a:fillRect/>
          </a:stretch>
        </p:blipFill>
        <p:spPr>
          <a:xfrm>
            <a:off x="793790" y="1917504"/>
            <a:ext cx="1134071" cy="1814513"/>
          </a:xfrm>
          <a:prstGeom prst="rect">
            <a:avLst/>
          </a:prstGeom>
        </p:spPr>
      </p:pic>
      <p:sp>
        <p:nvSpPr>
          <p:cNvPr id="5" name="Text 1"/>
          <p:cNvSpPr/>
          <p:nvPr/>
        </p:nvSpPr>
        <p:spPr>
          <a:xfrm>
            <a:off x="2268023" y="2144316"/>
            <a:ext cx="2835235" cy="354331"/>
          </a:xfrm>
          <a:prstGeom prst="rect">
            <a:avLst/>
          </a:prstGeom>
          <a:noFill/>
          <a:ln/>
        </p:spPr>
        <p:txBody>
          <a:bodyPr wrap="none" lIns="0" tIns="0" rIns="0" bIns="0" rtlCol="0" anchor="t"/>
          <a:lstStyle/>
          <a:p>
            <a:pPr>
              <a:lnSpc>
                <a:spcPts val="2751"/>
              </a:lnSpc>
            </a:pPr>
            <a:r>
              <a:rPr lang="en-US" sz="2200" dirty="0">
                <a:solidFill>
                  <a:srgbClr val="161613"/>
                </a:solidFill>
                <a:latin typeface="DM Sans Medium" pitchFamily="34" charset="0"/>
                <a:ea typeface="DM Sans Medium" pitchFamily="34" charset="-122"/>
                <a:cs typeface="DM Sans Medium" pitchFamily="34" charset="-120"/>
              </a:rPr>
              <a:t>Leaf Color</a:t>
            </a:r>
            <a:endParaRPr lang="en-US" sz="2200" dirty="0"/>
          </a:p>
        </p:txBody>
      </p:sp>
      <p:sp>
        <p:nvSpPr>
          <p:cNvPr id="6" name="Text 2"/>
          <p:cNvSpPr/>
          <p:nvPr/>
        </p:nvSpPr>
        <p:spPr>
          <a:xfrm>
            <a:off x="2268023" y="2634735"/>
            <a:ext cx="6082189" cy="725805"/>
          </a:xfrm>
          <a:prstGeom prst="rect">
            <a:avLst/>
          </a:prstGeom>
          <a:noFill/>
          <a:ln/>
        </p:spPr>
        <p:txBody>
          <a:bodyPr wrap="squar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MobileVNet analyzes leaf coloration to detect nutrient deficiencies or diseases.</a:t>
            </a:r>
            <a:endParaRPr lang="en-US" sz="1751" dirty="0"/>
          </a:p>
        </p:txBody>
      </p:sp>
      <p:pic>
        <p:nvPicPr>
          <p:cNvPr id="7" name="Image 2" descr="preencoded.png"/>
          <p:cNvPicPr>
            <a:picLocks noChangeAspect="1"/>
          </p:cNvPicPr>
          <p:nvPr/>
        </p:nvPicPr>
        <p:blipFill>
          <a:blip r:embed="rId5"/>
          <a:stretch>
            <a:fillRect/>
          </a:stretch>
        </p:blipFill>
        <p:spPr>
          <a:xfrm>
            <a:off x="793790" y="3732016"/>
            <a:ext cx="1134071" cy="1814513"/>
          </a:xfrm>
          <a:prstGeom prst="rect">
            <a:avLst/>
          </a:prstGeom>
        </p:spPr>
      </p:pic>
      <p:sp>
        <p:nvSpPr>
          <p:cNvPr id="8" name="Text 3"/>
          <p:cNvSpPr/>
          <p:nvPr/>
        </p:nvSpPr>
        <p:spPr>
          <a:xfrm>
            <a:off x="2268023" y="3958828"/>
            <a:ext cx="2835235" cy="354331"/>
          </a:xfrm>
          <a:prstGeom prst="rect">
            <a:avLst/>
          </a:prstGeom>
          <a:noFill/>
          <a:ln/>
        </p:spPr>
        <p:txBody>
          <a:bodyPr wrap="none" lIns="0" tIns="0" rIns="0" bIns="0" rtlCol="0" anchor="t"/>
          <a:lstStyle/>
          <a:p>
            <a:pPr>
              <a:lnSpc>
                <a:spcPts val="2751"/>
              </a:lnSpc>
            </a:pPr>
            <a:r>
              <a:rPr lang="en-US" sz="2200" dirty="0">
                <a:solidFill>
                  <a:srgbClr val="161613"/>
                </a:solidFill>
                <a:latin typeface="DM Sans Medium" pitchFamily="34" charset="0"/>
                <a:ea typeface="DM Sans Medium" pitchFamily="34" charset="-122"/>
                <a:cs typeface="DM Sans Medium" pitchFamily="34" charset="-120"/>
              </a:rPr>
              <a:t>Texture Analysis</a:t>
            </a:r>
            <a:endParaRPr lang="en-US" sz="2200" dirty="0"/>
          </a:p>
        </p:txBody>
      </p:sp>
      <p:sp>
        <p:nvSpPr>
          <p:cNvPr id="9" name="Text 4"/>
          <p:cNvSpPr/>
          <p:nvPr/>
        </p:nvSpPr>
        <p:spPr>
          <a:xfrm>
            <a:off x="2268023" y="4449248"/>
            <a:ext cx="6082189" cy="725805"/>
          </a:xfrm>
          <a:prstGeom prst="rect">
            <a:avLst/>
          </a:prstGeom>
          <a:noFill/>
          <a:ln/>
        </p:spPr>
        <p:txBody>
          <a:bodyPr wrap="squar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It identifies unusual textures that may indicate pest infestations.</a:t>
            </a:r>
            <a:endParaRPr lang="en-US" sz="1751" dirty="0"/>
          </a:p>
        </p:txBody>
      </p:sp>
      <p:pic>
        <p:nvPicPr>
          <p:cNvPr id="10" name="Image 3" descr="preencoded.png"/>
          <p:cNvPicPr>
            <a:picLocks noChangeAspect="1"/>
          </p:cNvPicPr>
          <p:nvPr/>
        </p:nvPicPr>
        <p:blipFill>
          <a:blip r:embed="rId6"/>
          <a:stretch>
            <a:fillRect/>
          </a:stretch>
        </p:blipFill>
        <p:spPr>
          <a:xfrm>
            <a:off x="793790" y="5546529"/>
            <a:ext cx="1134071" cy="1814513"/>
          </a:xfrm>
          <a:prstGeom prst="rect">
            <a:avLst/>
          </a:prstGeom>
        </p:spPr>
      </p:pic>
      <p:sp>
        <p:nvSpPr>
          <p:cNvPr id="11" name="Text 5"/>
          <p:cNvSpPr/>
          <p:nvPr/>
        </p:nvSpPr>
        <p:spPr>
          <a:xfrm>
            <a:off x="2268023" y="5773341"/>
            <a:ext cx="2835235" cy="354331"/>
          </a:xfrm>
          <a:prstGeom prst="rect">
            <a:avLst/>
          </a:prstGeom>
          <a:noFill/>
          <a:ln/>
        </p:spPr>
        <p:txBody>
          <a:bodyPr wrap="none" lIns="0" tIns="0" rIns="0" bIns="0" rtlCol="0" anchor="t"/>
          <a:lstStyle/>
          <a:p>
            <a:pPr>
              <a:lnSpc>
                <a:spcPts val="2751"/>
              </a:lnSpc>
            </a:pPr>
            <a:r>
              <a:rPr lang="en-US" sz="2200" dirty="0">
                <a:solidFill>
                  <a:srgbClr val="161613"/>
                </a:solidFill>
                <a:latin typeface="DM Sans Medium" pitchFamily="34" charset="0"/>
                <a:ea typeface="DM Sans Medium" pitchFamily="34" charset="-122"/>
                <a:cs typeface="DM Sans Medium" pitchFamily="34" charset="-120"/>
              </a:rPr>
              <a:t>Growth Patterns</a:t>
            </a:r>
            <a:endParaRPr lang="en-US" sz="2200" dirty="0"/>
          </a:p>
        </p:txBody>
      </p:sp>
      <p:sp>
        <p:nvSpPr>
          <p:cNvPr id="12" name="Text 6"/>
          <p:cNvSpPr/>
          <p:nvPr/>
        </p:nvSpPr>
        <p:spPr>
          <a:xfrm>
            <a:off x="2268023" y="6263760"/>
            <a:ext cx="6082189" cy="725805"/>
          </a:xfrm>
          <a:prstGeom prst="rect">
            <a:avLst/>
          </a:prstGeom>
          <a:noFill/>
          <a:ln/>
        </p:spPr>
        <p:txBody>
          <a:bodyPr wrap="square" lIns="0" tIns="0" rIns="0" bIns="0" rtlCol="0" anchor="t"/>
          <a:lstStyle/>
          <a:p>
            <a:pPr>
              <a:lnSpc>
                <a:spcPts val="2851"/>
              </a:lnSpc>
            </a:pPr>
            <a:r>
              <a:rPr lang="en-US" sz="1751" dirty="0">
                <a:solidFill>
                  <a:srgbClr val="161613"/>
                </a:solidFill>
                <a:latin typeface="Inter" pitchFamily="34" charset="0"/>
                <a:ea typeface="Inter" pitchFamily="34" charset="-122"/>
                <a:cs typeface="Inter" pitchFamily="34" charset="-120"/>
              </a:rPr>
              <a:t>Abnormal growth patterns are detected to assess overall plant health.</a:t>
            </a:r>
            <a:endParaRPr lang="en-US" sz="1751"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26</TotalTime>
  <Words>470</Words>
  <Application>Microsoft Macintosh PowerPoint</Application>
  <PresentationFormat>Custom</PresentationFormat>
  <Paragraphs>103</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DM Sans Medium</vt:lpstr>
      <vt:lpstr>Inter</vt:lpstr>
      <vt:lpstr>Arial</vt:lpstr>
      <vt:lpstr>Times New Roman</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Siddharth Joshi</cp:lastModifiedBy>
  <cp:revision>6</cp:revision>
  <dcterms:created xsi:type="dcterms:W3CDTF">2024-11-08T05:47:56Z</dcterms:created>
  <dcterms:modified xsi:type="dcterms:W3CDTF">2024-11-18T13:34:47Z</dcterms:modified>
</cp:coreProperties>
</file>